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1" r:id="rId1"/>
  </p:sldMasterIdLst>
  <p:notesMasterIdLst>
    <p:notesMasterId r:id="rId22"/>
  </p:notesMasterIdLst>
  <p:sldIdLst>
    <p:sldId id="300" r:id="rId2"/>
    <p:sldId id="301" r:id="rId3"/>
    <p:sldId id="302" r:id="rId4"/>
    <p:sldId id="303" r:id="rId5"/>
    <p:sldId id="304" r:id="rId6"/>
    <p:sldId id="293" r:id="rId7"/>
    <p:sldId id="290" r:id="rId8"/>
    <p:sldId id="291" r:id="rId9"/>
    <p:sldId id="289" r:id="rId10"/>
    <p:sldId id="292" r:id="rId11"/>
    <p:sldId id="305" r:id="rId12"/>
    <p:sldId id="294" r:id="rId13"/>
    <p:sldId id="296" r:id="rId14"/>
    <p:sldId id="297" r:id="rId15"/>
    <p:sldId id="298" r:id="rId16"/>
    <p:sldId id="295" r:id="rId17"/>
    <p:sldId id="306" r:id="rId18"/>
    <p:sldId id="284" r:id="rId19"/>
    <p:sldId id="288" r:id="rId20"/>
    <p:sldId id="299" r:id="rId2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003366"/>
    <a:srgbClr val="CCCC99"/>
    <a:srgbClr val="32A3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19C49A-C574-4365-9F65-CB2F4191EDEB}" v="23" dt="2022-01-20T20:54:58.377"/>
  </p1510:revLst>
</p1510:revInfo>
</file>

<file path=ppt/tableStyles.xml><?xml version="1.0" encoding="utf-8"?>
<a:tblStyleLst xmlns:a="http://schemas.openxmlformats.org/drawingml/2006/main" def="{EC6C3FA6-7922-4D8D-8AE3-A3E00DCD66D6}">
  <a:tblStyle styleId="{EC6C3FA6-7922-4D8D-8AE3-A3E00DCD66D6}"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559" autoAdjust="0"/>
    <p:restoredTop sz="96727" autoAdjust="0"/>
  </p:normalViewPr>
  <p:slideViewPr>
    <p:cSldViewPr snapToGrid="0" showGuides="1">
      <p:cViewPr varScale="1">
        <p:scale>
          <a:sx n="179" d="100"/>
          <a:sy n="179" d="100"/>
        </p:scale>
        <p:origin x="216" y="1200"/>
      </p:cViewPr>
      <p:guideLst>
        <p:guide orient="horz" pos="1620"/>
        <p:guide pos="2880"/>
      </p:guideLst>
    </p:cSldViewPr>
  </p:slideViewPr>
  <p:notesTextViewPr>
    <p:cViewPr>
      <p:scale>
        <a:sx n="3" d="2"/>
        <a:sy n="3" d="2"/>
      </p:scale>
      <p:origin x="0" y="0"/>
    </p:cViewPr>
  </p:notesTextViewPr>
  <p:notesViewPr>
    <p:cSldViewPr snapToGrid="0">
      <p:cViewPr varScale="1">
        <p:scale>
          <a:sx n="80" d="100"/>
          <a:sy n="80" d="100"/>
        </p:scale>
        <p:origin x="1248" y="96"/>
      </p:cViewPr>
      <p:guideLst/>
    </p:cSldViewPr>
  </p:notesViewPr>
  <p:gridSpacing cx="57150" cy="5715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75" y="685800"/>
            <a:ext cx="60963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51766531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39700" indent="0">
              <a:buNone/>
            </a:pPr>
            <a:endParaRPr lang="en-US" dirty="0"/>
          </a:p>
        </p:txBody>
      </p:sp>
    </p:spTree>
    <p:extLst>
      <p:ext uri="{BB962C8B-B14F-4D97-AF65-F5344CB8AC3E}">
        <p14:creationId xmlns:p14="http://schemas.microsoft.com/office/powerpoint/2010/main" val="184485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39700" indent="0">
              <a:buNone/>
            </a:pPr>
            <a:endParaRPr lang="en-US" dirty="0"/>
          </a:p>
        </p:txBody>
      </p:sp>
    </p:spTree>
    <p:extLst>
      <p:ext uri="{BB962C8B-B14F-4D97-AF65-F5344CB8AC3E}">
        <p14:creationId xmlns:p14="http://schemas.microsoft.com/office/powerpoint/2010/main" val="826200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39700" indent="0">
              <a:buNone/>
            </a:pPr>
            <a:endParaRPr lang="en-US" dirty="0"/>
          </a:p>
        </p:txBody>
      </p:sp>
    </p:spTree>
    <p:extLst>
      <p:ext uri="{BB962C8B-B14F-4D97-AF65-F5344CB8AC3E}">
        <p14:creationId xmlns:p14="http://schemas.microsoft.com/office/powerpoint/2010/main" val="34424093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39700" indent="0">
              <a:buNone/>
            </a:pPr>
            <a:endParaRPr lang="en-US" dirty="0"/>
          </a:p>
        </p:txBody>
      </p:sp>
    </p:spTree>
    <p:extLst>
      <p:ext uri="{BB962C8B-B14F-4D97-AF65-F5344CB8AC3E}">
        <p14:creationId xmlns:p14="http://schemas.microsoft.com/office/powerpoint/2010/main" val="4145889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39700" indent="0">
              <a:buNone/>
            </a:pPr>
            <a:endParaRPr lang="en-US" dirty="0"/>
          </a:p>
        </p:txBody>
      </p:sp>
    </p:spTree>
    <p:extLst>
      <p:ext uri="{BB962C8B-B14F-4D97-AF65-F5344CB8AC3E}">
        <p14:creationId xmlns:p14="http://schemas.microsoft.com/office/powerpoint/2010/main" val="3873537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285750" lvl="0" indent="-285750">
              <a:buClr>
                <a:schemeClr val="dk1"/>
              </a:buClr>
              <a:buSzPts val="1100"/>
              <a:buFont typeface="Wingdings" panose="05000000000000000000" pitchFamily="2" charset="2"/>
              <a:buChar char="§"/>
            </a:pPr>
            <a:endParaRPr lang="en-US" sz="105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244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2"/>
        <p:cNvGrpSpPr/>
        <p:nvPr/>
      </p:nvGrpSpPr>
      <p:grpSpPr>
        <a:xfrm>
          <a:off x="0" y="0"/>
          <a:ext cx="0" cy="0"/>
          <a:chOff x="0" y="0"/>
          <a:chExt cx="0" cy="0"/>
        </a:xfrm>
      </p:grpSpPr>
      <p:grpSp>
        <p:nvGrpSpPr>
          <p:cNvPr id="9" name="Group 8"/>
          <p:cNvGrpSpPr/>
          <p:nvPr userDrawn="1"/>
        </p:nvGrpSpPr>
        <p:grpSpPr>
          <a:xfrm rot="10800000">
            <a:off x="2375724" y="0"/>
            <a:ext cx="385293" cy="5143500"/>
            <a:chOff x="2562275" y="0"/>
            <a:chExt cx="385293" cy="5143500"/>
          </a:xfrm>
        </p:grpSpPr>
        <p:sp>
          <p:nvSpPr>
            <p:cNvPr id="10" name="Shape 15"/>
            <p:cNvSpPr/>
            <p:nvPr/>
          </p:nvSpPr>
          <p:spPr>
            <a:xfrm>
              <a:off x="2834468" y="0"/>
              <a:ext cx="113100" cy="5143500"/>
            </a:xfrm>
            <a:prstGeom prst="rect">
              <a:avLst/>
            </a:prstGeom>
            <a:gradFill>
              <a:gsLst>
                <a:gs pos="0">
                  <a:srgbClr val="003366">
                    <a:alpha val="50000"/>
                  </a:srgbClr>
                </a:gs>
                <a:gs pos="100000">
                  <a:srgbClr val="000014">
                    <a:alpha val="0"/>
                  </a:srgbClr>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a:sym typeface="Calibri"/>
              </a:endParaRPr>
            </a:p>
          </p:txBody>
        </p:sp>
        <p:sp>
          <p:nvSpPr>
            <p:cNvPr id="15" name="Shape 61"/>
            <p:cNvSpPr/>
            <p:nvPr userDrawn="1"/>
          </p:nvSpPr>
          <p:spPr>
            <a:xfrm>
              <a:off x="2585425" y="0"/>
              <a:ext cx="274320" cy="5143500"/>
            </a:xfrm>
            <a:prstGeom prst="rect">
              <a:avLst/>
            </a:prstGeom>
            <a:solidFill>
              <a:schemeClr val="tx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sp>
          <p:nvSpPr>
            <p:cNvPr id="16" name="Shape 15"/>
            <p:cNvSpPr/>
            <p:nvPr userDrawn="1"/>
          </p:nvSpPr>
          <p:spPr>
            <a:xfrm>
              <a:off x="2562275" y="0"/>
              <a:ext cx="113100" cy="5143500"/>
            </a:xfrm>
            <a:prstGeom prst="rect">
              <a:avLst/>
            </a:prstGeom>
            <a:gradFill>
              <a:gsLst>
                <a:gs pos="0">
                  <a:srgbClr val="003366">
                    <a:alpha val="50000"/>
                  </a:srgbClr>
                </a:gs>
                <a:gs pos="100000">
                  <a:srgbClr val="000014">
                    <a:alpha val="0"/>
                  </a:srgbClr>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grpSp>
      <p:sp>
        <p:nvSpPr>
          <p:cNvPr id="34" name="Shape 34"/>
          <p:cNvSpPr/>
          <p:nvPr/>
        </p:nvSpPr>
        <p:spPr>
          <a:xfrm>
            <a:off x="2744567" y="0"/>
            <a:ext cx="6399508" cy="5143500"/>
          </a:xfrm>
          <a:prstGeom prst="rect">
            <a:avLst/>
          </a:pr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5" name="Shape 35"/>
          <p:cNvSpPr txBox="1">
            <a:spLocks noGrp="1"/>
          </p:cNvSpPr>
          <p:nvPr>
            <p:ph type="title"/>
          </p:nvPr>
        </p:nvSpPr>
        <p:spPr>
          <a:xfrm>
            <a:off x="234450" y="575500"/>
            <a:ext cx="2046300" cy="3981000"/>
          </a:xfrm>
          <a:prstGeom prst="rect">
            <a:avLst/>
          </a:prstGeom>
        </p:spPr>
        <p:txBody>
          <a:bodyPr spcFirstLastPara="1" wrap="square" lIns="91425" tIns="91425" rIns="91425" bIns="91425" anchor="t" anchorCtr="0"/>
          <a:lstStyle>
            <a:lvl1pPr lvl="0">
              <a:spcBef>
                <a:spcPts val="0"/>
              </a:spcBef>
              <a:spcAft>
                <a:spcPts val="0"/>
              </a:spcAft>
              <a:buSzPts val="2400"/>
              <a:buNone/>
              <a:defRPr sz="2000" b="1">
                <a:solidFill>
                  <a:schemeClr val="bg1"/>
                </a:solidFill>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lang="en-US" dirty="0"/>
          </a:p>
        </p:txBody>
      </p:sp>
      <p:sp>
        <p:nvSpPr>
          <p:cNvPr id="36" name="Shape 36"/>
          <p:cNvSpPr txBox="1">
            <a:spLocks noGrp="1"/>
          </p:cNvSpPr>
          <p:nvPr>
            <p:ph type="body" idx="1"/>
          </p:nvPr>
        </p:nvSpPr>
        <p:spPr>
          <a:xfrm>
            <a:off x="3090625" y="575500"/>
            <a:ext cx="5596200" cy="3981000"/>
          </a:xfrm>
          <a:prstGeom prst="rect">
            <a:avLst/>
          </a:prstGeom>
        </p:spPr>
        <p:txBody>
          <a:bodyPr spcFirstLastPara="1" wrap="square" lIns="91425" tIns="91425" rIns="91425" bIns="91425" anchor="t" anchorCtr="0"/>
          <a:lstStyle>
            <a:lvl1pPr marL="139700" lvl="0" indent="0">
              <a:spcBef>
                <a:spcPts val="600"/>
              </a:spcBef>
              <a:spcAft>
                <a:spcPts val="0"/>
              </a:spcAft>
              <a:buSzPts val="1400"/>
              <a:buNone/>
              <a:defRPr>
                <a:solidFill>
                  <a:schemeClr val="bg2">
                    <a:lumMod val="75000"/>
                  </a:schemeClr>
                </a:solidFill>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dirty="0"/>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rgbClr val="32A3D3"/>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2" r:id="rId1"/>
  </p:sldLayoutIdLst>
  <p:transition spd="slow">
    <p:push dir="u"/>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baseline="0">
          <a:solidFill>
            <a:srgbClr val="000000"/>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leta.gov/layoff/workers/" TargetMode="External"/><Relationship Id="rId2" Type="http://schemas.openxmlformats.org/officeDocument/2006/relationships/hyperlink" Target="mailto:Donna.mack@esd.wa.gov"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dr.doleta.gov/directives/attach/TEGL/TEGL_19-16.pdf" TargetMode="External"/><Relationship Id="rId2" Type="http://schemas.openxmlformats.org/officeDocument/2006/relationships/hyperlink" Target="mailto:Katherine.Lechner@esd.wa.gov"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www.dol.gov/agencies/eta/tradeact" TargetMode="External"/><Relationship Id="rId2" Type="http://schemas.openxmlformats.org/officeDocument/2006/relationships/hyperlink" Target="mailto:Michelle.Griffith@esd.wa.gov" TargetMode="External"/><Relationship Id="rId1" Type="http://schemas.openxmlformats.org/officeDocument/2006/relationships/slideLayout" Target="../slideLayouts/slideLayout1.xml"/><Relationship Id="rId4" Type="http://schemas.openxmlformats.org/officeDocument/2006/relationships/hyperlink" Target="https://esd.wa.gov/jobs-and-training/oversea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wslc.org/workforce-development/" TargetMode="External"/><Relationship Id="rId2" Type="http://schemas.openxmlformats.org/officeDocument/2006/relationships/hyperlink" Target="mailto:Rmcaloon@wslc.org"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E0AA03-A13A-FD4E-AD4F-A4569674199C}"/>
              </a:ext>
            </a:extLst>
          </p:cNvPr>
          <p:cNvPicPr>
            <a:picLocks noChangeAspect="1"/>
          </p:cNvPicPr>
          <p:nvPr/>
        </p:nvPicPr>
        <p:blipFill>
          <a:blip r:embed="rId2"/>
          <a:stretch>
            <a:fillRect/>
          </a:stretch>
        </p:blipFill>
        <p:spPr>
          <a:xfrm>
            <a:off x="2854512" y="2720600"/>
            <a:ext cx="6068425" cy="1431526"/>
          </a:xfrm>
          <a:prstGeom prst="rect">
            <a:avLst/>
          </a:prstGeom>
        </p:spPr>
      </p:pic>
      <p:sp>
        <p:nvSpPr>
          <p:cNvPr id="3" name="Text Placeholder 2">
            <a:extLst>
              <a:ext uri="{FF2B5EF4-FFF2-40B4-BE49-F238E27FC236}">
                <a16:creationId xmlns:a16="http://schemas.microsoft.com/office/drawing/2014/main" id="{91A92D2D-B03D-C347-98B7-FC916AADADA0}"/>
              </a:ext>
            </a:extLst>
          </p:cNvPr>
          <p:cNvSpPr>
            <a:spLocks noGrp="1"/>
          </p:cNvSpPr>
          <p:nvPr>
            <p:ph type="body" idx="1"/>
          </p:nvPr>
        </p:nvSpPr>
        <p:spPr/>
        <p:txBody>
          <a:bodyPr/>
          <a:lstStyle/>
          <a:p>
            <a:pPr algn="ctr"/>
            <a:r>
              <a:rPr lang="en-US" sz="2400" dirty="0"/>
              <a:t>Welcome to the WSLC Workforce Board </a:t>
            </a:r>
          </a:p>
          <a:p>
            <a:pPr algn="ctr"/>
            <a:r>
              <a:rPr lang="en-US" sz="2400" dirty="0"/>
              <a:t>Labor Members Roundtable!</a:t>
            </a:r>
          </a:p>
          <a:p>
            <a:pPr algn="ctr"/>
            <a:endParaRPr lang="en-US" sz="2000" dirty="0"/>
          </a:p>
          <a:p>
            <a:pPr algn="ctr"/>
            <a:r>
              <a:rPr lang="en-US" sz="2000" dirty="0"/>
              <a:t>January 2022</a:t>
            </a:r>
          </a:p>
        </p:txBody>
      </p:sp>
    </p:spTree>
    <p:extLst>
      <p:ext uri="{BB962C8B-B14F-4D97-AF65-F5344CB8AC3E}">
        <p14:creationId xmlns:p14="http://schemas.microsoft.com/office/powerpoint/2010/main" val="3061785245"/>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2CB31-D310-4051-B0E0-B8A6FED04175}"/>
              </a:ext>
            </a:extLst>
          </p:cNvPr>
          <p:cNvSpPr>
            <a:spLocks noGrp="1"/>
          </p:cNvSpPr>
          <p:nvPr>
            <p:ph type="title"/>
          </p:nvPr>
        </p:nvSpPr>
        <p:spPr/>
        <p:txBody>
          <a:bodyPr/>
          <a:lstStyle/>
          <a:p>
            <a:r>
              <a:rPr lang="en-US" sz="2800" dirty="0"/>
              <a:t>Resources and Contact Info</a:t>
            </a:r>
          </a:p>
        </p:txBody>
      </p:sp>
      <p:sp>
        <p:nvSpPr>
          <p:cNvPr id="3" name="Text Placeholder 2">
            <a:extLst>
              <a:ext uri="{FF2B5EF4-FFF2-40B4-BE49-F238E27FC236}">
                <a16:creationId xmlns:a16="http://schemas.microsoft.com/office/drawing/2014/main" id="{64784AE1-5258-4D93-BDC4-4D2A5F9759CB}"/>
              </a:ext>
            </a:extLst>
          </p:cNvPr>
          <p:cNvSpPr>
            <a:spLocks noGrp="1"/>
          </p:cNvSpPr>
          <p:nvPr>
            <p:ph type="body" idx="1"/>
          </p:nvPr>
        </p:nvSpPr>
        <p:spPr/>
        <p:txBody>
          <a:bodyPr/>
          <a:lstStyle/>
          <a:p>
            <a:pPr marL="0" indent="0">
              <a:lnSpc>
                <a:spcPct val="120000"/>
              </a:lnSpc>
              <a:spcBef>
                <a:spcPts val="0"/>
              </a:spcBef>
              <a:buNone/>
            </a:pPr>
            <a:r>
              <a:rPr lang="en-US" sz="1600" b="1" dirty="0">
                <a:solidFill>
                  <a:schemeClr val="accent2"/>
                </a:solidFill>
              </a:rPr>
              <a:t>Donna Mack				</a:t>
            </a:r>
          </a:p>
          <a:p>
            <a:pPr marL="0" indent="0">
              <a:lnSpc>
                <a:spcPct val="120000"/>
              </a:lnSpc>
              <a:spcBef>
                <a:spcPts val="0"/>
              </a:spcBef>
              <a:buNone/>
            </a:pPr>
            <a:r>
              <a:rPr lang="en-US" sz="1400" dirty="0"/>
              <a:t>Employment Security Department		</a:t>
            </a:r>
          </a:p>
          <a:p>
            <a:pPr marL="0" indent="0">
              <a:lnSpc>
                <a:spcPct val="120000"/>
              </a:lnSpc>
              <a:spcBef>
                <a:spcPts val="0"/>
              </a:spcBef>
              <a:buNone/>
            </a:pPr>
            <a:r>
              <a:rPr lang="en-US" dirty="0"/>
              <a:t>360.628.2536</a:t>
            </a:r>
            <a:endParaRPr lang="en-US" sz="1600" dirty="0"/>
          </a:p>
          <a:p>
            <a:pPr marL="0" indent="0">
              <a:lnSpc>
                <a:spcPct val="120000"/>
              </a:lnSpc>
              <a:spcBef>
                <a:spcPts val="0"/>
              </a:spcBef>
              <a:buNone/>
            </a:pPr>
            <a:r>
              <a:rPr lang="en-US" sz="1400" dirty="0">
                <a:hlinkClick r:id="rId2"/>
              </a:rPr>
              <a:t>Donna.mack@esd.wa.gov</a:t>
            </a:r>
            <a:r>
              <a:rPr lang="en-US" sz="1400" dirty="0"/>
              <a:t>			</a:t>
            </a:r>
            <a:endParaRPr lang="en-US" dirty="0"/>
          </a:p>
          <a:p>
            <a:pPr marL="0" indent="0">
              <a:lnSpc>
                <a:spcPct val="120000"/>
              </a:lnSpc>
              <a:spcBef>
                <a:spcPts val="0"/>
              </a:spcBef>
              <a:buNone/>
            </a:pPr>
            <a:endParaRPr lang="en-US" dirty="0">
              <a:solidFill>
                <a:schemeClr val="bg2">
                  <a:lumMod val="75000"/>
                </a:schemeClr>
              </a:solidFill>
            </a:endParaRPr>
          </a:p>
          <a:p>
            <a:pPr marL="0" indent="0">
              <a:lnSpc>
                <a:spcPct val="120000"/>
              </a:lnSpc>
              <a:spcBef>
                <a:spcPts val="0"/>
              </a:spcBef>
              <a:buNone/>
            </a:pPr>
            <a:r>
              <a:rPr lang="en-US" dirty="0">
                <a:solidFill>
                  <a:schemeClr val="bg2">
                    <a:lumMod val="75000"/>
                  </a:schemeClr>
                </a:solidFill>
              </a:rPr>
              <a:t>For more information, see </a:t>
            </a:r>
            <a:r>
              <a:rPr lang="en-US" dirty="0">
                <a:solidFill>
                  <a:schemeClr val="bg2">
                    <a:lumMod val="75000"/>
                  </a:schemeClr>
                </a:solidFill>
                <a:hlinkClick r:id="rId3"/>
              </a:rPr>
              <a:t>DOLETA Rapid Response Services for Workers</a:t>
            </a:r>
            <a:endParaRPr lang="en-US" dirty="0"/>
          </a:p>
        </p:txBody>
      </p:sp>
    </p:spTree>
    <p:extLst>
      <p:ext uri="{BB962C8B-B14F-4D97-AF65-F5344CB8AC3E}">
        <p14:creationId xmlns:p14="http://schemas.microsoft.com/office/powerpoint/2010/main" val="1800376646"/>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FB37D-EE02-144D-A720-A3BF39256E94}"/>
              </a:ext>
            </a:extLst>
          </p:cNvPr>
          <p:cNvSpPr>
            <a:spLocks noGrp="1"/>
          </p:cNvSpPr>
          <p:nvPr>
            <p:ph type="title"/>
          </p:nvPr>
        </p:nvSpPr>
        <p:spPr/>
        <p:txBody>
          <a:bodyPr/>
          <a:lstStyle/>
          <a:p>
            <a:r>
              <a:rPr lang="en-US" dirty="0"/>
              <a:t>Katherine Lechner</a:t>
            </a:r>
          </a:p>
        </p:txBody>
      </p:sp>
      <p:sp>
        <p:nvSpPr>
          <p:cNvPr id="3" name="Text Placeholder 2">
            <a:extLst>
              <a:ext uri="{FF2B5EF4-FFF2-40B4-BE49-F238E27FC236}">
                <a16:creationId xmlns:a16="http://schemas.microsoft.com/office/drawing/2014/main" id="{32A5C24B-5268-FF4C-A04E-C67EF4141EFD}"/>
              </a:ext>
            </a:extLst>
          </p:cNvPr>
          <p:cNvSpPr>
            <a:spLocks noGrp="1"/>
          </p:cNvSpPr>
          <p:nvPr>
            <p:ph type="body" idx="1"/>
          </p:nvPr>
        </p:nvSpPr>
        <p:spPr>
          <a:xfrm>
            <a:off x="2917622" y="327704"/>
            <a:ext cx="6110095" cy="4228796"/>
          </a:xfrm>
        </p:spPr>
        <p:txBody>
          <a:bodyPr/>
          <a:lstStyle/>
          <a:p>
            <a:pPr algn="ctr"/>
            <a:endParaRPr lang="en-US" sz="2800" dirty="0"/>
          </a:p>
          <a:p>
            <a:pPr algn="ctr"/>
            <a:r>
              <a:rPr lang="en-US" sz="2800" dirty="0"/>
              <a:t>The Workforce Innovation &amp; Opportunity Act</a:t>
            </a:r>
          </a:p>
          <a:p>
            <a:pPr algn="ctr"/>
            <a:r>
              <a:rPr lang="en-US" sz="2800" dirty="0"/>
              <a:t>(WIOA)</a:t>
            </a:r>
          </a:p>
        </p:txBody>
      </p:sp>
    </p:spTree>
    <p:extLst>
      <p:ext uri="{BB962C8B-B14F-4D97-AF65-F5344CB8AC3E}">
        <p14:creationId xmlns:p14="http://schemas.microsoft.com/office/powerpoint/2010/main" val="2682641463"/>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C6595-FD66-4E4C-87D9-157B14A8CF04}"/>
              </a:ext>
            </a:extLst>
          </p:cNvPr>
          <p:cNvSpPr>
            <a:spLocks noGrp="1"/>
          </p:cNvSpPr>
          <p:nvPr>
            <p:ph type="title"/>
          </p:nvPr>
        </p:nvSpPr>
        <p:spPr/>
        <p:txBody>
          <a:bodyPr/>
          <a:lstStyle/>
          <a:p>
            <a:pPr algn="ctr"/>
            <a:br>
              <a:rPr lang="en-US" dirty="0"/>
            </a:br>
            <a:r>
              <a:rPr lang="en-US" dirty="0">
                <a:latin typeface="Calibri" panose="020F0502020204030204" pitchFamily="34" charset="0"/>
                <a:cs typeface="Calibri" panose="020F0502020204030204" pitchFamily="34" charset="0"/>
              </a:rPr>
              <a:t>WIOA Overview</a:t>
            </a:r>
            <a:br>
              <a:rPr lang="en-US" sz="2400" dirty="0">
                <a:latin typeface="Calibri" panose="020F0502020204030204" pitchFamily="34" charset="0"/>
                <a:cs typeface="Calibri" panose="020F0502020204030204" pitchFamily="34" charset="0"/>
              </a:rPr>
            </a:br>
            <a:br>
              <a:rPr lang="en-US" sz="2400" dirty="0">
                <a:latin typeface="Calibri" panose="020F0502020204030204" pitchFamily="34" charset="0"/>
                <a:cs typeface="Calibri" panose="020F0502020204030204" pitchFamily="34" charset="0"/>
              </a:rPr>
            </a:br>
            <a:r>
              <a:rPr lang="en-US" sz="1800" dirty="0">
                <a:latin typeface="Calibri" panose="020F0502020204030204" pitchFamily="34" charset="0"/>
                <a:cs typeface="Calibri" panose="020F0502020204030204" pitchFamily="34" charset="0"/>
              </a:rPr>
              <a:t>The Workforce Innovation &amp; Opportunity Act</a:t>
            </a:r>
            <a:r>
              <a:rPr lang="en-US" sz="1800" dirty="0"/>
              <a:t> </a:t>
            </a:r>
            <a:endParaRPr lang="en-US" dirty="0"/>
          </a:p>
        </p:txBody>
      </p:sp>
      <p:sp>
        <p:nvSpPr>
          <p:cNvPr id="7" name="Title 1">
            <a:extLst>
              <a:ext uri="{FF2B5EF4-FFF2-40B4-BE49-F238E27FC236}">
                <a16:creationId xmlns:a16="http://schemas.microsoft.com/office/drawing/2014/main" id="{FF155188-6C0A-48B2-95CE-778DC14F2935}"/>
              </a:ext>
            </a:extLst>
          </p:cNvPr>
          <p:cNvSpPr txBox="1">
            <a:spLocks/>
          </p:cNvSpPr>
          <p:nvPr/>
        </p:nvSpPr>
        <p:spPr>
          <a:xfrm>
            <a:off x="3417150" y="430675"/>
            <a:ext cx="5492400" cy="766200"/>
          </a:xfrm>
          <a:prstGeom prst="rect">
            <a:avLst/>
          </a:prstGeom>
        </p:spPr>
        <p:txBody>
          <a:bodyPr spcFirstLastPara="1" wrap="square" lIns="91425" tIns="91425" rIns="91425" bIns="91425"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2400"/>
              <a:buFont typeface="Arial"/>
              <a:buNone/>
              <a:defRPr sz="2000" b="1" i="0" u="none" strike="noStrike" cap="none" baseline="0">
                <a:solidFill>
                  <a:schemeClr val="bg1"/>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9pPr>
          </a:lstStyle>
          <a:p>
            <a:r>
              <a:rPr lang="en-US" sz="2400" dirty="0">
                <a:solidFill>
                  <a:schemeClr val="accent1"/>
                </a:solidFill>
              </a:rPr>
              <a:t>WIOA Titles &amp; Programs </a:t>
            </a:r>
          </a:p>
        </p:txBody>
      </p:sp>
      <p:sp>
        <p:nvSpPr>
          <p:cNvPr id="15" name="Text Placeholder 2">
            <a:extLst>
              <a:ext uri="{FF2B5EF4-FFF2-40B4-BE49-F238E27FC236}">
                <a16:creationId xmlns:a16="http://schemas.microsoft.com/office/drawing/2014/main" id="{C489EEF4-A35A-433B-B02F-A187A142387A}"/>
              </a:ext>
            </a:extLst>
          </p:cNvPr>
          <p:cNvSpPr txBox="1">
            <a:spLocks/>
          </p:cNvSpPr>
          <p:nvPr/>
        </p:nvSpPr>
        <p:spPr>
          <a:xfrm>
            <a:off x="2897075" y="1251150"/>
            <a:ext cx="5961175" cy="2901750"/>
          </a:xfrm>
          <a:prstGeom prst="rect">
            <a:avLst/>
          </a:prstGeom>
          <a:noFill/>
          <a:ln>
            <a:noFill/>
          </a:ln>
        </p:spPr>
        <p:txBody>
          <a:bodyPr spcFirstLastPara="1" wrap="square" lIns="91425" tIns="91425" rIns="91425" bIns="91425" anchor="ctr" anchorCtr="0"/>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rgbClr val="32A3D3"/>
              </a:buClr>
              <a:buSzPts val="2400"/>
              <a:buFont typeface="Roboto Condensed Light"/>
              <a:buChar char="▰"/>
              <a:defRPr sz="2400" b="0" i="0" u="none" strike="noStrike" cap="none" baseline="0">
                <a:solidFill>
                  <a:schemeClr val="bg1">
                    <a:lumMod val="50000"/>
                  </a:schemeClr>
                </a:solidFill>
                <a:latin typeface="Calibri" panose="020F0502020204030204" pitchFamily="34" charset="0"/>
                <a:ea typeface="Roboto Condensed Light"/>
                <a:cs typeface="Calibri" panose="020F0502020204030204" pitchFamily="34" charset="0"/>
                <a:sym typeface="Roboto Condensed Light"/>
              </a:defRPr>
            </a:lvl1pPr>
            <a:lvl2pPr marL="914400" marR="0" lvl="1"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2pPr>
            <a:lvl3pPr marL="1371600" marR="0" lvl="2"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3pPr>
            <a:lvl4pPr marL="1828800" marR="0" lvl="3"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4pPr>
            <a:lvl5pPr marL="2286000" marR="0" lvl="4"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5pPr>
            <a:lvl6pPr marL="2743200" marR="0" lvl="5"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6pPr>
            <a:lvl7pPr marL="3200400" marR="0" lvl="6"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7pPr>
            <a:lvl8pPr marL="3657600" marR="0" lvl="7"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8pPr>
            <a:lvl9pPr marL="4114800" marR="0" lvl="8" indent="-381000" algn="l" rtl="0">
              <a:lnSpc>
                <a:spcPct val="100000"/>
              </a:lnSpc>
              <a:spcBef>
                <a:spcPts val="1000"/>
              </a:spcBef>
              <a:spcAft>
                <a:spcPts val="100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9pPr>
          </a:lstStyle>
          <a:p>
            <a:pPr marL="457200" marR="0" lvl="0" indent="-381000" algn="l" defTabSz="914400" rtl="0" eaLnBrk="1" fontAlgn="auto" latinLnBrk="0" hangingPunct="1">
              <a:lnSpc>
                <a:spcPct val="100000"/>
              </a:lnSpc>
              <a:spcBef>
                <a:spcPts val="600"/>
              </a:spcBef>
              <a:spcAft>
                <a:spcPts val="0"/>
              </a:spcAft>
              <a:buClr>
                <a:srgbClr val="32A3D3"/>
              </a:buClr>
              <a:buSzPts val="2400"/>
              <a:buFont typeface="Roboto Condensed Light"/>
              <a:buChar char="▰"/>
              <a:tabLst/>
              <a:defRPr/>
            </a:pPr>
            <a:r>
              <a:rPr kumimoji="0" lang="en-US" sz="2000" b="0" i="0" u="none" strike="noStrike" kern="0" cap="none" spc="0" normalizeH="0" baseline="0" noProof="0" dirty="0">
                <a:ln>
                  <a:noFill/>
                </a:ln>
                <a:solidFill>
                  <a:srgbClr val="FFFFFF">
                    <a:lumMod val="50000"/>
                  </a:srgbClr>
                </a:solidFill>
                <a:effectLst/>
                <a:highlight>
                  <a:srgbClr val="FFFF00"/>
                </a:highlight>
                <a:uLnTx/>
                <a:uFillTx/>
                <a:latin typeface="Calibri" panose="020F0502020204030204" pitchFamily="34" charset="0"/>
                <a:ea typeface="Roboto Condensed Light"/>
                <a:cs typeface="Calibri" panose="020F0502020204030204" pitchFamily="34" charset="0"/>
                <a:sym typeface="Roboto Condensed Light"/>
              </a:rPr>
              <a:t>Title I: Workforce Development Activities</a:t>
            </a:r>
          </a:p>
          <a:p>
            <a:pPr marL="914400" marR="0" lvl="1" indent="-381000" algn="l" defTabSz="914400" rtl="0" eaLnBrk="1" fontAlgn="auto" latinLnBrk="0" hangingPunct="1">
              <a:lnSpc>
                <a:spcPct val="100000"/>
              </a:lnSpc>
              <a:spcBef>
                <a:spcPts val="1000"/>
              </a:spcBef>
              <a:spcAft>
                <a:spcPts val="0"/>
              </a:spcAft>
              <a:buClr>
                <a:srgbClr val="C7D3E6"/>
              </a:buClr>
              <a:buSzPts val="2400"/>
              <a:buFont typeface="Roboto Condensed Light"/>
              <a:buChar char="▻"/>
              <a:tabLst/>
              <a:defRPr/>
            </a:pPr>
            <a:r>
              <a:rPr kumimoji="0" lang="en-US" sz="1400" b="0" i="0" u="none" strike="noStrike" kern="0" cap="none" spc="0" normalizeH="0" baseline="0" noProof="0" dirty="0">
                <a:ln>
                  <a:noFill/>
                </a:ln>
                <a:solidFill>
                  <a:srgbClr val="263248"/>
                </a:solidFill>
                <a:effectLst/>
                <a:highlight>
                  <a:srgbClr val="FFFF00"/>
                </a:highlight>
                <a:uLnTx/>
                <a:uFillTx/>
                <a:latin typeface="Roboto Condensed Light"/>
                <a:ea typeface="Roboto Condensed Light"/>
                <a:sym typeface="Roboto Condensed Light"/>
              </a:rPr>
              <a:t>Youth, Adult, Dislocated Worker, Rapid Response, and others</a:t>
            </a:r>
          </a:p>
          <a:p>
            <a:pPr marL="457200" marR="0" lvl="0" indent="-381000" algn="l" defTabSz="914400" rtl="0" eaLnBrk="1" fontAlgn="auto" latinLnBrk="0" hangingPunct="1">
              <a:lnSpc>
                <a:spcPct val="100000"/>
              </a:lnSpc>
              <a:spcBef>
                <a:spcPts val="600"/>
              </a:spcBef>
              <a:spcAft>
                <a:spcPts val="0"/>
              </a:spcAft>
              <a:buClr>
                <a:srgbClr val="32A3D3"/>
              </a:buClr>
              <a:buSzPts val="2400"/>
              <a:buFont typeface="Roboto Condensed Light"/>
              <a:buChar char="▰"/>
              <a:tabLst/>
              <a:defRPr/>
            </a:pPr>
            <a:r>
              <a:rPr kumimoji="0" lang="en-US" sz="20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Title II: Adult Education and Literacy</a:t>
            </a:r>
          </a:p>
          <a:p>
            <a:pPr marL="914400" marR="0" lvl="1" indent="-381000" algn="l" defTabSz="914400" rtl="0" eaLnBrk="1" fontAlgn="auto" latinLnBrk="0" hangingPunct="1">
              <a:lnSpc>
                <a:spcPct val="100000"/>
              </a:lnSpc>
              <a:spcBef>
                <a:spcPts val="1000"/>
              </a:spcBef>
              <a:spcAft>
                <a:spcPts val="0"/>
              </a:spcAft>
              <a:buClr>
                <a:srgbClr val="C7D3E6"/>
              </a:buClr>
              <a:buSzPts val="2400"/>
              <a:buFont typeface="Roboto Condensed Light"/>
              <a:buChar char="▻"/>
              <a:tabLst/>
              <a:defRPr/>
            </a:pPr>
            <a:r>
              <a:rPr kumimoji="0" lang="en-US" sz="14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Adult Basic Education</a:t>
            </a:r>
          </a:p>
          <a:p>
            <a:pPr marL="457200" marR="0" lvl="0" indent="-381000" algn="l" defTabSz="914400" rtl="0" eaLnBrk="1" fontAlgn="auto" latinLnBrk="0" hangingPunct="1">
              <a:lnSpc>
                <a:spcPct val="100000"/>
              </a:lnSpc>
              <a:spcBef>
                <a:spcPts val="600"/>
              </a:spcBef>
              <a:spcAft>
                <a:spcPts val="0"/>
              </a:spcAft>
              <a:buClr>
                <a:srgbClr val="32A3D3"/>
              </a:buClr>
              <a:buSzPts val="2400"/>
              <a:buFont typeface="Roboto Condensed Light"/>
              <a:buChar char="▰"/>
              <a:tabLst/>
              <a:defRPr/>
            </a:pPr>
            <a:r>
              <a:rPr kumimoji="0" lang="en-US" sz="20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Title III: Amendments to the Wagner-</a:t>
            </a:r>
            <a:r>
              <a:rPr kumimoji="0" lang="en-US" sz="2000" b="0" i="0" u="none" strike="noStrike" kern="0" cap="none" spc="0" normalizeH="0" baseline="0" noProof="0" dirty="0" err="1">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Peyser</a:t>
            </a:r>
            <a:r>
              <a:rPr kumimoji="0" lang="en-US" sz="20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 Act</a:t>
            </a:r>
          </a:p>
          <a:p>
            <a:pPr marL="914400" marR="0" lvl="1" indent="-381000" algn="l" defTabSz="914400" rtl="0" eaLnBrk="1" fontAlgn="auto" latinLnBrk="0" hangingPunct="1">
              <a:lnSpc>
                <a:spcPct val="100000"/>
              </a:lnSpc>
              <a:spcBef>
                <a:spcPts val="1000"/>
              </a:spcBef>
              <a:spcAft>
                <a:spcPts val="0"/>
              </a:spcAft>
              <a:buClr>
                <a:srgbClr val="C7D3E6"/>
              </a:buClr>
              <a:buSzPts val="2400"/>
              <a:buFont typeface="Roboto Condensed Light"/>
              <a:buChar char="▻"/>
              <a:tabLst/>
              <a:defRPr/>
            </a:pPr>
            <a:r>
              <a:rPr kumimoji="0" lang="en-US" sz="14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Employment Service, Labor Market Information</a:t>
            </a:r>
          </a:p>
          <a:p>
            <a:pPr marL="457200" marR="0" lvl="0" indent="-381000" algn="l" defTabSz="914400" rtl="0" eaLnBrk="1" fontAlgn="auto" latinLnBrk="0" hangingPunct="1">
              <a:lnSpc>
                <a:spcPct val="100000"/>
              </a:lnSpc>
              <a:spcBef>
                <a:spcPts val="600"/>
              </a:spcBef>
              <a:spcAft>
                <a:spcPts val="0"/>
              </a:spcAft>
              <a:buClr>
                <a:srgbClr val="32A3D3"/>
              </a:buClr>
              <a:buSzPts val="2400"/>
              <a:buFont typeface="Roboto Condensed Light"/>
              <a:buChar char="▰"/>
              <a:tabLst/>
              <a:defRPr/>
            </a:pPr>
            <a:r>
              <a:rPr kumimoji="0" lang="en-US" sz="20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Title IV: Amendments to the Rehabilitation Act</a:t>
            </a:r>
          </a:p>
          <a:p>
            <a:pPr marL="914400" marR="0" lvl="1" indent="-381000" algn="l" defTabSz="914400" rtl="0" eaLnBrk="1" fontAlgn="auto" latinLnBrk="0" hangingPunct="1">
              <a:lnSpc>
                <a:spcPct val="100000"/>
              </a:lnSpc>
              <a:spcBef>
                <a:spcPts val="1000"/>
              </a:spcBef>
              <a:spcAft>
                <a:spcPts val="0"/>
              </a:spcAft>
              <a:buClr>
                <a:srgbClr val="C7D3E6"/>
              </a:buClr>
              <a:buSzPts val="2400"/>
              <a:buFont typeface="Roboto Condensed Light"/>
              <a:buChar char="▻"/>
              <a:tabLst/>
              <a:defRPr/>
            </a:pPr>
            <a:r>
              <a:rPr kumimoji="0" lang="en-US" sz="14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Vocational Rehabilitation, Independent Living, Limitations on Subminimum Wage</a:t>
            </a:r>
          </a:p>
        </p:txBody>
      </p:sp>
    </p:spTree>
    <p:extLst>
      <p:ext uri="{BB962C8B-B14F-4D97-AF65-F5344CB8AC3E}">
        <p14:creationId xmlns:p14="http://schemas.microsoft.com/office/powerpoint/2010/main" val="2766054832"/>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C6595-FD66-4E4C-87D9-157B14A8CF04}"/>
              </a:ext>
            </a:extLst>
          </p:cNvPr>
          <p:cNvSpPr>
            <a:spLocks noGrp="1"/>
          </p:cNvSpPr>
          <p:nvPr>
            <p:ph type="title"/>
          </p:nvPr>
        </p:nvSpPr>
        <p:spPr/>
        <p:txBody>
          <a:bodyPr/>
          <a:lstStyle/>
          <a:p>
            <a:pPr algn="ctr"/>
            <a:br>
              <a:rPr lang="en-US" dirty="0"/>
            </a:br>
            <a:r>
              <a:rPr lang="en-US" dirty="0">
                <a:latin typeface="Calibri" panose="020F0502020204030204" pitchFamily="34" charset="0"/>
                <a:cs typeface="Calibri" panose="020F0502020204030204" pitchFamily="34" charset="0"/>
              </a:rPr>
              <a:t>WIOA Overview</a:t>
            </a:r>
            <a:br>
              <a:rPr lang="en-US" sz="2400" dirty="0">
                <a:latin typeface="Calibri" panose="020F0502020204030204" pitchFamily="34" charset="0"/>
                <a:cs typeface="Calibri" panose="020F0502020204030204" pitchFamily="34" charset="0"/>
              </a:rPr>
            </a:br>
            <a:br>
              <a:rPr lang="en-US" sz="2400" dirty="0">
                <a:latin typeface="Calibri" panose="020F0502020204030204" pitchFamily="34" charset="0"/>
                <a:cs typeface="Calibri" panose="020F0502020204030204" pitchFamily="34" charset="0"/>
              </a:rPr>
            </a:br>
            <a:r>
              <a:rPr lang="en-US" sz="1800" dirty="0">
                <a:latin typeface="Calibri" panose="020F0502020204030204" pitchFamily="34" charset="0"/>
                <a:cs typeface="Calibri" panose="020F0502020204030204" pitchFamily="34" charset="0"/>
              </a:rPr>
              <a:t>The Workforce Innovation &amp; Opportunity Act</a:t>
            </a:r>
            <a:r>
              <a:rPr lang="en-US" sz="1800" dirty="0"/>
              <a:t> </a:t>
            </a:r>
            <a:endParaRPr lang="en-US" dirty="0"/>
          </a:p>
        </p:txBody>
      </p:sp>
      <p:sp>
        <p:nvSpPr>
          <p:cNvPr id="7" name="Title 1">
            <a:extLst>
              <a:ext uri="{FF2B5EF4-FFF2-40B4-BE49-F238E27FC236}">
                <a16:creationId xmlns:a16="http://schemas.microsoft.com/office/drawing/2014/main" id="{FF155188-6C0A-48B2-95CE-778DC14F2935}"/>
              </a:ext>
            </a:extLst>
          </p:cNvPr>
          <p:cNvSpPr txBox="1">
            <a:spLocks/>
          </p:cNvSpPr>
          <p:nvPr/>
        </p:nvSpPr>
        <p:spPr>
          <a:xfrm>
            <a:off x="3417150" y="430675"/>
            <a:ext cx="5492400" cy="766200"/>
          </a:xfrm>
          <a:prstGeom prst="rect">
            <a:avLst/>
          </a:prstGeom>
        </p:spPr>
        <p:txBody>
          <a:bodyPr spcFirstLastPara="1" wrap="square" lIns="91425" tIns="91425" rIns="91425" bIns="91425"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2400"/>
              <a:buFont typeface="Arial"/>
              <a:buNone/>
              <a:defRPr sz="2000" b="1" i="0" u="none" strike="noStrike" cap="none" baseline="0">
                <a:solidFill>
                  <a:schemeClr val="bg1"/>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9pPr>
          </a:lstStyle>
          <a:p>
            <a:r>
              <a:rPr lang="en-US" sz="2400" dirty="0">
                <a:solidFill>
                  <a:schemeClr val="accent1"/>
                </a:solidFill>
              </a:rPr>
              <a:t>Title I Career Services </a:t>
            </a:r>
          </a:p>
        </p:txBody>
      </p:sp>
      <p:sp>
        <p:nvSpPr>
          <p:cNvPr id="10" name="Text Placeholder 3">
            <a:extLst>
              <a:ext uri="{FF2B5EF4-FFF2-40B4-BE49-F238E27FC236}">
                <a16:creationId xmlns:a16="http://schemas.microsoft.com/office/drawing/2014/main" id="{D37E511D-46AF-4E48-ABB1-028251B47287}"/>
              </a:ext>
            </a:extLst>
          </p:cNvPr>
          <p:cNvSpPr txBox="1">
            <a:spLocks/>
          </p:cNvSpPr>
          <p:nvPr/>
        </p:nvSpPr>
        <p:spPr>
          <a:xfrm>
            <a:off x="6096000" y="1595138"/>
            <a:ext cx="2978674" cy="2573188"/>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sz="1200" dirty="0">
              <a:latin typeface="+mn-lt"/>
            </a:endParaRPr>
          </a:p>
        </p:txBody>
      </p:sp>
      <p:sp>
        <p:nvSpPr>
          <p:cNvPr id="11" name="Text Placeholder 3">
            <a:extLst>
              <a:ext uri="{FF2B5EF4-FFF2-40B4-BE49-F238E27FC236}">
                <a16:creationId xmlns:a16="http://schemas.microsoft.com/office/drawing/2014/main" id="{813D07E3-DC53-4B6D-BC24-5F796E31DEF2}"/>
              </a:ext>
            </a:extLst>
          </p:cNvPr>
          <p:cNvSpPr txBox="1">
            <a:spLocks/>
          </p:cNvSpPr>
          <p:nvPr/>
        </p:nvSpPr>
        <p:spPr>
          <a:xfrm>
            <a:off x="5906927" y="1433813"/>
            <a:ext cx="3356819" cy="2264374"/>
          </a:xfrm>
          <a:prstGeom prst="rect">
            <a:avLst/>
          </a:prstGeom>
          <a:noFill/>
          <a:ln>
            <a:noFill/>
          </a:ln>
        </p:spPr>
        <p:txBody>
          <a:bodyPr spcFirstLastPara="1" wrap="square" lIns="91425" tIns="91425" rIns="91425" bIns="91425" anchor="t" anchorCtr="0"/>
          <a:lstStyle>
            <a:defPPr marR="0" lvl="0" algn="l" rtl="0">
              <a:lnSpc>
                <a:spcPct val="100000"/>
              </a:lnSpc>
              <a:spcBef>
                <a:spcPts val="0"/>
              </a:spcBef>
              <a:spcAft>
                <a:spcPts val="0"/>
              </a:spcAft>
            </a:defPPr>
            <a:lvl1pPr marL="457200" marR="0" lvl="0" indent="-355600" algn="l" rtl="0">
              <a:lnSpc>
                <a:spcPct val="100000"/>
              </a:lnSpc>
              <a:spcBef>
                <a:spcPts val="600"/>
              </a:spcBef>
              <a:spcAft>
                <a:spcPts val="0"/>
              </a:spcAft>
              <a:buClr>
                <a:srgbClr val="32A3D3"/>
              </a:buClr>
              <a:buSzPts val="2000"/>
              <a:buFont typeface="Roboto Condensed Light"/>
              <a:buChar char="▰"/>
              <a:defRPr sz="2000" b="0" i="0" u="none" strike="noStrike" cap="none" baseline="0">
                <a:solidFill>
                  <a:schemeClr val="bg1">
                    <a:lumMod val="50000"/>
                  </a:schemeClr>
                </a:solidFill>
                <a:latin typeface="Calibri" panose="020F0502020204030204" pitchFamily="34" charset="0"/>
                <a:ea typeface="Roboto Condensed Light"/>
                <a:cs typeface="Calibri" panose="020F0502020204030204" pitchFamily="34" charset="0"/>
                <a:sym typeface="Roboto Condensed Light"/>
              </a:defRPr>
            </a:lvl1pPr>
            <a:lvl2pPr marL="914400" marR="0" lvl="1"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2pPr>
            <a:lvl3pPr marL="1371600" marR="0" lvl="2"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3pPr>
            <a:lvl4pPr marL="1828800" marR="0" lvl="3"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4pPr>
            <a:lvl5pPr marL="2286000" marR="0" lvl="4"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5pPr>
            <a:lvl6pPr marL="2743200" marR="0" lvl="5"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6pPr>
            <a:lvl7pPr marL="3200400" marR="0" lvl="6"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7pPr>
            <a:lvl8pPr marL="3657600" marR="0" lvl="7"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8pPr>
            <a:lvl9pPr marL="4114800" marR="0" lvl="8" indent="-355600" algn="l" rtl="0">
              <a:lnSpc>
                <a:spcPct val="100000"/>
              </a:lnSpc>
              <a:spcBef>
                <a:spcPts val="1000"/>
              </a:spcBef>
              <a:spcAft>
                <a:spcPts val="100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9pPr>
          </a:lstStyle>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r>
              <a:rPr kumimoji="0" lang="en-US" sz="14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Includes:</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2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Informational and referral services</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2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Workshops and career planning</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2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Job search and placement</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2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Assessments</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2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Workforce preparation</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2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Internships and work experiences</a:t>
            </a:r>
          </a:p>
        </p:txBody>
      </p:sp>
      <p:sp>
        <p:nvSpPr>
          <p:cNvPr id="14" name="Text Placeholder 2">
            <a:extLst>
              <a:ext uri="{FF2B5EF4-FFF2-40B4-BE49-F238E27FC236}">
                <a16:creationId xmlns:a16="http://schemas.microsoft.com/office/drawing/2014/main" id="{7BA849C4-415D-48A3-B7A2-6C13BADCAB53}"/>
              </a:ext>
            </a:extLst>
          </p:cNvPr>
          <p:cNvSpPr txBox="1">
            <a:spLocks/>
          </p:cNvSpPr>
          <p:nvPr/>
        </p:nvSpPr>
        <p:spPr>
          <a:xfrm>
            <a:off x="2882850" y="1444026"/>
            <a:ext cx="3149650" cy="2724300"/>
          </a:xfrm>
          <a:prstGeom prst="rect">
            <a:avLst/>
          </a:prstGeom>
          <a:noFill/>
          <a:ln>
            <a:noFill/>
          </a:ln>
        </p:spPr>
        <p:txBody>
          <a:bodyPr spcFirstLastPara="1" wrap="square" lIns="91425" tIns="91425" rIns="91425" bIns="91425" anchor="t" anchorCtr="0"/>
          <a:lstStyle>
            <a:defPPr marR="0" lvl="0" algn="l" rtl="0">
              <a:lnSpc>
                <a:spcPct val="100000"/>
              </a:lnSpc>
              <a:spcBef>
                <a:spcPts val="0"/>
              </a:spcBef>
              <a:spcAft>
                <a:spcPts val="0"/>
              </a:spcAft>
            </a:defPPr>
            <a:lvl1pPr marL="457200" marR="0" lvl="0" indent="-355600" algn="l" rtl="0">
              <a:lnSpc>
                <a:spcPct val="100000"/>
              </a:lnSpc>
              <a:spcBef>
                <a:spcPts val="600"/>
              </a:spcBef>
              <a:spcAft>
                <a:spcPts val="0"/>
              </a:spcAft>
              <a:buClr>
                <a:srgbClr val="32A3D3"/>
              </a:buClr>
              <a:buSzPts val="2000"/>
              <a:buFont typeface="Roboto Condensed Light"/>
              <a:buChar char="▰"/>
              <a:defRPr sz="2000" b="0" i="0" u="none" strike="noStrike" cap="none" baseline="0">
                <a:solidFill>
                  <a:schemeClr val="bg1">
                    <a:lumMod val="50000"/>
                  </a:schemeClr>
                </a:solidFill>
                <a:latin typeface="Calibri" panose="020F0502020204030204" pitchFamily="34" charset="0"/>
                <a:ea typeface="Roboto Condensed Light"/>
                <a:cs typeface="Calibri" panose="020F0502020204030204" pitchFamily="34" charset="0"/>
                <a:sym typeface="Roboto Condensed Light"/>
              </a:defRPr>
            </a:lvl1pPr>
            <a:lvl2pPr marL="914400" marR="0" lvl="1"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2pPr>
            <a:lvl3pPr marL="1371600" marR="0" lvl="2"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3pPr>
            <a:lvl4pPr marL="1828800" marR="0" lvl="3"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4pPr>
            <a:lvl5pPr marL="2286000" marR="0" lvl="4"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5pPr>
            <a:lvl6pPr marL="2743200" marR="0" lvl="5"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6pPr>
            <a:lvl7pPr marL="3200400" marR="0" lvl="6"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7pPr>
            <a:lvl8pPr marL="3657600" marR="0" lvl="7"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8pPr>
            <a:lvl9pPr marL="4114800" marR="0" lvl="8" indent="-355600" algn="l" rtl="0">
              <a:lnSpc>
                <a:spcPct val="100000"/>
              </a:lnSpc>
              <a:spcBef>
                <a:spcPts val="1000"/>
              </a:spcBef>
              <a:spcAft>
                <a:spcPts val="100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9pPr>
          </a:lstStyle>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r>
              <a:rPr kumimoji="0" lang="en-US" sz="14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Three types:</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4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Basic</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4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Individualized</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4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Follow-up</a:t>
            </a:r>
          </a:p>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r>
              <a:rPr kumimoji="0" lang="en-US" sz="14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Individualized services are based on unique employment needs</a:t>
            </a:r>
          </a:p>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endParaRPr kumimoji="0" lang="en-US" sz="20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endParaRPr>
          </a:p>
        </p:txBody>
      </p:sp>
    </p:spTree>
    <p:extLst>
      <p:ext uri="{BB962C8B-B14F-4D97-AF65-F5344CB8AC3E}">
        <p14:creationId xmlns:p14="http://schemas.microsoft.com/office/powerpoint/2010/main" val="1897001214"/>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C6595-FD66-4E4C-87D9-157B14A8CF04}"/>
              </a:ext>
            </a:extLst>
          </p:cNvPr>
          <p:cNvSpPr>
            <a:spLocks noGrp="1"/>
          </p:cNvSpPr>
          <p:nvPr>
            <p:ph type="title"/>
          </p:nvPr>
        </p:nvSpPr>
        <p:spPr/>
        <p:txBody>
          <a:bodyPr/>
          <a:lstStyle/>
          <a:p>
            <a:pPr algn="ctr"/>
            <a:br>
              <a:rPr lang="en-US" dirty="0"/>
            </a:br>
            <a:r>
              <a:rPr lang="en-US" dirty="0">
                <a:latin typeface="Calibri" panose="020F0502020204030204" pitchFamily="34" charset="0"/>
                <a:cs typeface="Calibri" panose="020F0502020204030204" pitchFamily="34" charset="0"/>
              </a:rPr>
              <a:t>WIOA Overview</a:t>
            </a:r>
            <a:br>
              <a:rPr lang="en-US" sz="2400" dirty="0">
                <a:latin typeface="Calibri" panose="020F0502020204030204" pitchFamily="34" charset="0"/>
                <a:cs typeface="Calibri" panose="020F0502020204030204" pitchFamily="34" charset="0"/>
              </a:rPr>
            </a:br>
            <a:br>
              <a:rPr lang="en-US" sz="2400" dirty="0">
                <a:latin typeface="Calibri" panose="020F0502020204030204" pitchFamily="34" charset="0"/>
                <a:cs typeface="Calibri" panose="020F0502020204030204" pitchFamily="34" charset="0"/>
              </a:rPr>
            </a:br>
            <a:r>
              <a:rPr lang="en-US" sz="1800" dirty="0">
                <a:latin typeface="Calibri" panose="020F0502020204030204" pitchFamily="34" charset="0"/>
                <a:cs typeface="Calibri" panose="020F0502020204030204" pitchFamily="34" charset="0"/>
              </a:rPr>
              <a:t>The Workforce Innovation &amp; Opportunity Act</a:t>
            </a:r>
            <a:r>
              <a:rPr lang="en-US" sz="1800" dirty="0"/>
              <a:t> </a:t>
            </a:r>
            <a:endParaRPr lang="en-US" dirty="0"/>
          </a:p>
        </p:txBody>
      </p:sp>
      <p:sp>
        <p:nvSpPr>
          <p:cNvPr id="7" name="Title 1">
            <a:extLst>
              <a:ext uri="{FF2B5EF4-FFF2-40B4-BE49-F238E27FC236}">
                <a16:creationId xmlns:a16="http://schemas.microsoft.com/office/drawing/2014/main" id="{FF155188-6C0A-48B2-95CE-778DC14F2935}"/>
              </a:ext>
            </a:extLst>
          </p:cNvPr>
          <p:cNvSpPr txBox="1">
            <a:spLocks/>
          </p:cNvSpPr>
          <p:nvPr/>
        </p:nvSpPr>
        <p:spPr>
          <a:xfrm>
            <a:off x="3417150" y="430675"/>
            <a:ext cx="5492400" cy="766200"/>
          </a:xfrm>
          <a:prstGeom prst="rect">
            <a:avLst/>
          </a:prstGeom>
        </p:spPr>
        <p:txBody>
          <a:bodyPr spcFirstLastPara="1" wrap="square" lIns="91425" tIns="91425" rIns="91425" bIns="91425"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2400"/>
              <a:buFont typeface="Arial"/>
              <a:buNone/>
              <a:defRPr sz="2000" b="1" i="0" u="none" strike="noStrike" cap="none" baseline="0">
                <a:solidFill>
                  <a:schemeClr val="bg1"/>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9pPr>
          </a:lstStyle>
          <a:p>
            <a:r>
              <a:rPr lang="en-US" sz="2400" dirty="0">
                <a:solidFill>
                  <a:schemeClr val="accent1"/>
                </a:solidFill>
              </a:rPr>
              <a:t>Title I Training Services </a:t>
            </a:r>
          </a:p>
        </p:txBody>
      </p:sp>
      <p:sp>
        <p:nvSpPr>
          <p:cNvPr id="10" name="Text Placeholder 3">
            <a:extLst>
              <a:ext uri="{FF2B5EF4-FFF2-40B4-BE49-F238E27FC236}">
                <a16:creationId xmlns:a16="http://schemas.microsoft.com/office/drawing/2014/main" id="{D37E511D-46AF-4E48-ABB1-028251B47287}"/>
              </a:ext>
            </a:extLst>
          </p:cNvPr>
          <p:cNvSpPr txBox="1">
            <a:spLocks/>
          </p:cNvSpPr>
          <p:nvPr/>
        </p:nvSpPr>
        <p:spPr>
          <a:xfrm>
            <a:off x="6096000" y="1595138"/>
            <a:ext cx="2978674" cy="2573188"/>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sz="1200" dirty="0">
              <a:latin typeface="+mn-lt"/>
            </a:endParaRPr>
          </a:p>
        </p:txBody>
      </p:sp>
      <p:sp>
        <p:nvSpPr>
          <p:cNvPr id="8" name="Text Placeholder 2">
            <a:extLst>
              <a:ext uri="{FF2B5EF4-FFF2-40B4-BE49-F238E27FC236}">
                <a16:creationId xmlns:a16="http://schemas.microsoft.com/office/drawing/2014/main" id="{61AF1F8C-0498-4AAF-8FFA-4352A9E32E5B}"/>
              </a:ext>
            </a:extLst>
          </p:cNvPr>
          <p:cNvSpPr txBox="1">
            <a:spLocks/>
          </p:cNvSpPr>
          <p:nvPr/>
        </p:nvSpPr>
        <p:spPr>
          <a:xfrm>
            <a:off x="2785050" y="1595138"/>
            <a:ext cx="3378300" cy="2724300"/>
          </a:xfrm>
          <a:prstGeom prst="rect">
            <a:avLst/>
          </a:prstGeom>
          <a:noFill/>
          <a:ln>
            <a:noFill/>
          </a:ln>
        </p:spPr>
        <p:txBody>
          <a:bodyPr spcFirstLastPara="1" wrap="square" lIns="91425" tIns="91425" rIns="91425" bIns="91425" anchor="t" anchorCtr="0"/>
          <a:lstStyle>
            <a:defPPr marR="0" lvl="0" algn="l" rtl="0">
              <a:lnSpc>
                <a:spcPct val="100000"/>
              </a:lnSpc>
              <a:spcBef>
                <a:spcPts val="0"/>
              </a:spcBef>
              <a:spcAft>
                <a:spcPts val="0"/>
              </a:spcAft>
            </a:defPPr>
            <a:lvl1pPr marL="457200" marR="0" lvl="0" indent="-355600" algn="l" rtl="0">
              <a:lnSpc>
                <a:spcPct val="100000"/>
              </a:lnSpc>
              <a:spcBef>
                <a:spcPts val="600"/>
              </a:spcBef>
              <a:spcAft>
                <a:spcPts val="0"/>
              </a:spcAft>
              <a:buClr>
                <a:srgbClr val="32A3D3"/>
              </a:buClr>
              <a:buSzPts val="2000"/>
              <a:buFont typeface="Roboto Condensed Light"/>
              <a:buChar char="▰"/>
              <a:defRPr sz="2000" b="0" i="0" u="none" strike="noStrike" cap="none" baseline="0">
                <a:solidFill>
                  <a:schemeClr val="bg1">
                    <a:lumMod val="50000"/>
                  </a:schemeClr>
                </a:solidFill>
                <a:latin typeface="Calibri" panose="020F0502020204030204" pitchFamily="34" charset="0"/>
                <a:ea typeface="Roboto Condensed Light"/>
                <a:cs typeface="Calibri" panose="020F0502020204030204" pitchFamily="34" charset="0"/>
                <a:sym typeface="Roboto Condensed Light"/>
              </a:defRPr>
            </a:lvl1pPr>
            <a:lvl2pPr marL="914400" marR="0" lvl="1"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2pPr>
            <a:lvl3pPr marL="1371600" marR="0" lvl="2"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3pPr>
            <a:lvl4pPr marL="1828800" marR="0" lvl="3"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4pPr>
            <a:lvl5pPr marL="2286000" marR="0" lvl="4"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5pPr>
            <a:lvl6pPr marL="2743200" marR="0" lvl="5"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6pPr>
            <a:lvl7pPr marL="3200400" marR="0" lvl="6"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7pPr>
            <a:lvl8pPr marL="3657600" marR="0" lvl="7"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8pPr>
            <a:lvl9pPr marL="4114800" marR="0" lvl="8" indent="-355600" algn="l" rtl="0">
              <a:lnSpc>
                <a:spcPct val="100000"/>
              </a:lnSpc>
              <a:spcBef>
                <a:spcPts val="1000"/>
              </a:spcBef>
              <a:spcAft>
                <a:spcPts val="100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9pPr>
          </a:lstStyle>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r>
              <a:rPr kumimoji="0" lang="en-US" sz="16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Determined on a case-by-case basis per WIOA criteria</a:t>
            </a:r>
          </a:p>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r>
              <a:rPr kumimoji="0" lang="en-US" sz="16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Includes Individualized Training Accounts (ITAs)</a:t>
            </a:r>
          </a:p>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r>
              <a:rPr kumimoji="0" lang="en-US" sz="16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Must maximize informed customer choice in selecting a training provider</a:t>
            </a:r>
          </a:p>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endParaRPr kumimoji="0" lang="en-US" sz="16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endParaRPr>
          </a:p>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endParaRPr kumimoji="0" lang="en-US" sz="20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endParaRPr>
          </a:p>
        </p:txBody>
      </p:sp>
      <p:sp>
        <p:nvSpPr>
          <p:cNvPr id="12" name="Text Placeholder 3">
            <a:extLst>
              <a:ext uri="{FF2B5EF4-FFF2-40B4-BE49-F238E27FC236}">
                <a16:creationId xmlns:a16="http://schemas.microsoft.com/office/drawing/2014/main" id="{6B19A06F-318B-4E34-B27C-50D7BB2AEB8B}"/>
              </a:ext>
            </a:extLst>
          </p:cNvPr>
          <p:cNvSpPr txBox="1">
            <a:spLocks/>
          </p:cNvSpPr>
          <p:nvPr/>
        </p:nvSpPr>
        <p:spPr>
          <a:xfrm>
            <a:off x="5869322" y="1537988"/>
            <a:ext cx="3731878" cy="2724300"/>
          </a:xfrm>
          <a:prstGeom prst="rect">
            <a:avLst/>
          </a:prstGeom>
          <a:noFill/>
          <a:ln>
            <a:noFill/>
          </a:ln>
        </p:spPr>
        <p:txBody>
          <a:bodyPr spcFirstLastPara="1" wrap="square" lIns="91425" tIns="91425" rIns="91425" bIns="91425" anchor="t" anchorCtr="0"/>
          <a:lstStyle>
            <a:defPPr marR="0" lvl="0" algn="l" rtl="0">
              <a:lnSpc>
                <a:spcPct val="100000"/>
              </a:lnSpc>
              <a:spcBef>
                <a:spcPts val="0"/>
              </a:spcBef>
              <a:spcAft>
                <a:spcPts val="0"/>
              </a:spcAft>
            </a:defPPr>
            <a:lvl1pPr marL="457200" marR="0" lvl="0" indent="-355600" algn="l" rtl="0">
              <a:lnSpc>
                <a:spcPct val="100000"/>
              </a:lnSpc>
              <a:spcBef>
                <a:spcPts val="600"/>
              </a:spcBef>
              <a:spcAft>
                <a:spcPts val="0"/>
              </a:spcAft>
              <a:buClr>
                <a:srgbClr val="32A3D3"/>
              </a:buClr>
              <a:buSzPts val="2000"/>
              <a:buFont typeface="Roboto Condensed Light"/>
              <a:buChar char="▰"/>
              <a:defRPr sz="2000" b="0" i="0" u="none" strike="noStrike" cap="none" baseline="0">
                <a:solidFill>
                  <a:schemeClr val="bg1">
                    <a:lumMod val="50000"/>
                  </a:schemeClr>
                </a:solidFill>
                <a:latin typeface="Calibri" panose="020F0502020204030204" pitchFamily="34" charset="0"/>
                <a:ea typeface="Roboto Condensed Light"/>
                <a:cs typeface="Calibri" panose="020F0502020204030204" pitchFamily="34" charset="0"/>
                <a:sym typeface="Roboto Condensed Light"/>
              </a:defRPr>
            </a:lvl1pPr>
            <a:lvl2pPr marL="914400" marR="0" lvl="1"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2pPr>
            <a:lvl3pPr marL="1371600" marR="0" lvl="2"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3pPr>
            <a:lvl4pPr marL="1828800" marR="0" lvl="3"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4pPr>
            <a:lvl5pPr marL="2286000" marR="0" lvl="4"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5pPr>
            <a:lvl6pPr marL="2743200" marR="0" lvl="5"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6pPr>
            <a:lvl7pPr marL="3200400" marR="0" lvl="6"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7pPr>
            <a:lvl8pPr marL="3657600" marR="0" lvl="7"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8pPr>
            <a:lvl9pPr marL="4114800" marR="0" lvl="8" indent="-355600" algn="l" rtl="0">
              <a:lnSpc>
                <a:spcPct val="100000"/>
              </a:lnSpc>
              <a:spcBef>
                <a:spcPts val="1000"/>
              </a:spcBef>
              <a:spcAft>
                <a:spcPts val="100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9pPr>
          </a:lstStyle>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r>
              <a:rPr kumimoji="0" lang="en-US" sz="1600" b="0" i="0" u="none" strike="noStrike" kern="0" cap="none" spc="0" normalizeH="0" baseline="0" noProof="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Includes:</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400" b="0" i="0" u="none" strike="noStrike" kern="0" cap="none" spc="0" normalizeH="0" baseline="0" noProof="0">
                <a:ln>
                  <a:noFill/>
                </a:ln>
                <a:solidFill>
                  <a:srgbClr val="263248"/>
                </a:solidFill>
                <a:effectLst/>
                <a:uLnTx/>
                <a:uFillTx/>
                <a:latin typeface="Roboto Condensed Light"/>
                <a:ea typeface="Roboto Condensed Light"/>
                <a:sym typeface="Roboto Condensed Light"/>
              </a:rPr>
              <a:t>Registered apprenticeship</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400" b="0" i="0" u="none" strike="noStrike" kern="0" cap="none" spc="0" normalizeH="0" baseline="0" noProof="0">
                <a:ln>
                  <a:noFill/>
                </a:ln>
                <a:solidFill>
                  <a:srgbClr val="263248"/>
                </a:solidFill>
                <a:effectLst/>
                <a:uLnTx/>
                <a:uFillTx/>
                <a:latin typeface="Roboto Condensed Light"/>
                <a:ea typeface="Roboto Condensed Light"/>
                <a:sym typeface="Roboto Condensed Light"/>
              </a:rPr>
              <a:t>Occupational skills training</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400" b="0" i="0" u="none" strike="noStrike" kern="0" cap="none" spc="0" normalizeH="0" baseline="0" noProof="0">
                <a:ln>
                  <a:noFill/>
                </a:ln>
                <a:solidFill>
                  <a:srgbClr val="263248"/>
                </a:solidFill>
                <a:effectLst/>
                <a:uLnTx/>
                <a:uFillTx/>
                <a:latin typeface="Roboto Condensed Light"/>
                <a:ea typeface="Roboto Condensed Light"/>
                <a:sym typeface="Roboto Condensed Light"/>
              </a:rPr>
              <a:t>On-the-job training</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400" b="0" i="0" u="none" strike="noStrike" kern="0" cap="none" spc="0" normalizeH="0" baseline="0" noProof="0">
                <a:ln>
                  <a:noFill/>
                </a:ln>
                <a:solidFill>
                  <a:srgbClr val="263248"/>
                </a:solidFill>
                <a:effectLst/>
                <a:uLnTx/>
                <a:uFillTx/>
                <a:latin typeface="Roboto Condensed Light"/>
                <a:ea typeface="Roboto Condensed Light"/>
                <a:sym typeface="Roboto Condensed Light"/>
              </a:rPr>
              <a:t>Entrepreneurial training</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400" b="0" i="0" u="none" strike="noStrike" kern="0" cap="none" spc="0" normalizeH="0" baseline="0" noProof="0">
                <a:ln>
                  <a:noFill/>
                </a:ln>
                <a:solidFill>
                  <a:srgbClr val="263248"/>
                </a:solidFill>
                <a:effectLst/>
                <a:uLnTx/>
                <a:uFillTx/>
                <a:latin typeface="Roboto Condensed Light"/>
                <a:ea typeface="Roboto Condensed Light"/>
                <a:sym typeface="Roboto Condensed Light"/>
              </a:rPr>
              <a:t>Adult education and literacy</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400" b="0" i="0" u="none" strike="noStrike" kern="0" cap="none" spc="0" normalizeH="0" baseline="0" noProof="0">
                <a:ln>
                  <a:noFill/>
                </a:ln>
                <a:solidFill>
                  <a:srgbClr val="263248"/>
                </a:solidFill>
                <a:effectLst/>
                <a:uLnTx/>
                <a:uFillTx/>
                <a:latin typeface="Roboto Condensed Light"/>
                <a:ea typeface="Roboto Condensed Light"/>
                <a:sym typeface="Roboto Condensed Light"/>
              </a:rPr>
              <a:t>Customized training</a:t>
            </a:r>
            <a:endParaRPr kumimoji="0" lang="en-US" sz="14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endParaRPr>
          </a:p>
        </p:txBody>
      </p:sp>
    </p:spTree>
    <p:extLst>
      <p:ext uri="{BB962C8B-B14F-4D97-AF65-F5344CB8AC3E}">
        <p14:creationId xmlns:p14="http://schemas.microsoft.com/office/powerpoint/2010/main" val="3808594745"/>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C6595-FD66-4E4C-87D9-157B14A8CF04}"/>
              </a:ext>
            </a:extLst>
          </p:cNvPr>
          <p:cNvSpPr>
            <a:spLocks noGrp="1"/>
          </p:cNvSpPr>
          <p:nvPr>
            <p:ph type="title"/>
          </p:nvPr>
        </p:nvSpPr>
        <p:spPr/>
        <p:txBody>
          <a:bodyPr/>
          <a:lstStyle/>
          <a:p>
            <a:pPr algn="ctr"/>
            <a:br>
              <a:rPr lang="en-US" dirty="0"/>
            </a:br>
            <a:r>
              <a:rPr lang="en-US" dirty="0">
                <a:latin typeface="Calibri" panose="020F0502020204030204" pitchFamily="34" charset="0"/>
                <a:cs typeface="Calibri" panose="020F0502020204030204" pitchFamily="34" charset="0"/>
              </a:rPr>
              <a:t>WIOA Overview</a:t>
            </a:r>
            <a:br>
              <a:rPr lang="en-US" sz="2400" dirty="0">
                <a:latin typeface="Calibri" panose="020F0502020204030204" pitchFamily="34" charset="0"/>
                <a:cs typeface="Calibri" panose="020F0502020204030204" pitchFamily="34" charset="0"/>
              </a:rPr>
            </a:br>
            <a:br>
              <a:rPr lang="en-US" sz="2400" dirty="0">
                <a:latin typeface="Calibri" panose="020F0502020204030204" pitchFamily="34" charset="0"/>
                <a:cs typeface="Calibri" panose="020F0502020204030204" pitchFamily="34" charset="0"/>
              </a:rPr>
            </a:br>
            <a:r>
              <a:rPr lang="en-US" sz="1800" dirty="0">
                <a:latin typeface="Calibri" panose="020F0502020204030204" pitchFamily="34" charset="0"/>
                <a:cs typeface="Calibri" panose="020F0502020204030204" pitchFamily="34" charset="0"/>
              </a:rPr>
              <a:t>The Workforce Innovation &amp; Opportunity Act</a:t>
            </a:r>
            <a:r>
              <a:rPr lang="en-US" sz="1800" dirty="0"/>
              <a:t> </a:t>
            </a:r>
            <a:endParaRPr lang="en-US" dirty="0"/>
          </a:p>
        </p:txBody>
      </p:sp>
      <p:sp>
        <p:nvSpPr>
          <p:cNvPr id="7" name="Title 1">
            <a:extLst>
              <a:ext uri="{FF2B5EF4-FFF2-40B4-BE49-F238E27FC236}">
                <a16:creationId xmlns:a16="http://schemas.microsoft.com/office/drawing/2014/main" id="{FF155188-6C0A-48B2-95CE-778DC14F2935}"/>
              </a:ext>
            </a:extLst>
          </p:cNvPr>
          <p:cNvSpPr txBox="1">
            <a:spLocks/>
          </p:cNvSpPr>
          <p:nvPr/>
        </p:nvSpPr>
        <p:spPr>
          <a:xfrm>
            <a:off x="3417150" y="430675"/>
            <a:ext cx="5492400" cy="766200"/>
          </a:xfrm>
          <a:prstGeom prst="rect">
            <a:avLst/>
          </a:prstGeom>
        </p:spPr>
        <p:txBody>
          <a:bodyPr spcFirstLastPara="1" wrap="square" lIns="91425" tIns="91425" rIns="91425" bIns="91425"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2400"/>
              <a:buFont typeface="Arial"/>
              <a:buNone/>
              <a:defRPr sz="2000" b="1" i="0" u="none" strike="noStrike" cap="none" baseline="0">
                <a:solidFill>
                  <a:schemeClr val="bg1"/>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2400"/>
              <a:buFont typeface="Arial"/>
              <a:buNone/>
              <a:defRPr sz="1400" b="0" i="0" u="none" strike="noStrike" cap="none">
                <a:solidFill>
                  <a:srgbClr val="000000"/>
                </a:solidFill>
                <a:latin typeface="Arial"/>
                <a:ea typeface="Arial"/>
                <a:cs typeface="Arial"/>
                <a:sym typeface="Arial"/>
              </a:defRPr>
            </a:lvl9pPr>
          </a:lstStyle>
          <a:p>
            <a:r>
              <a:rPr lang="en-US" sz="2400" dirty="0">
                <a:solidFill>
                  <a:schemeClr val="accent1"/>
                </a:solidFill>
              </a:rPr>
              <a:t>Title I Supportive Services </a:t>
            </a:r>
          </a:p>
        </p:txBody>
      </p:sp>
      <p:sp>
        <p:nvSpPr>
          <p:cNvPr id="10" name="Text Placeholder 3">
            <a:extLst>
              <a:ext uri="{FF2B5EF4-FFF2-40B4-BE49-F238E27FC236}">
                <a16:creationId xmlns:a16="http://schemas.microsoft.com/office/drawing/2014/main" id="{D37E511D-46AF-4E48-ABB1-028251B47287}"/>
              </a:ext>
            </a:extLst>
          </p:cNvPr>
          <p:cNvSpPr txBox="1">
            <a:spLocks/>
          </p:cNvSpPr>
          <p:nvPr/>
        </p:nvSpPr>
        <p:spPr>
          <a:xfrm>
            <a:off x="6096000" y="1595138"/>
            <a:ext cx="2978674" cy="2573188"/>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sz="1200" dirty="0">
              <a:latin typeface="+mn-lt"/>
            </a:endParaRPr>
          </a:p>
        </p:txBody>
      </p:sp>
      <p:sp>
        <p:nvSpPr>
          <p:cNvPr id="9" name="Text Placeholder 2">
            <a:extLst>
              <a:ext uri="{FF2B5EF4-FFF2-40B4-BE49-F238E27FC236}">
                <a16:creationId xmlns:a16="http://schemas.microsoft.com/office/drawing/2014/main" id="{1EB5DF43-9945-4BF9-9E80-096A92E519E2}"/>
              </a:ext>
            </a:extLst>
          </p:cNvPr>
          <p:cNvSpPr txBox="1">
            <a:spLocks/>
          </p:cNvSpPr>
          <p:nvPr/>
        </p:nvSpPr>
        <p:spPr>
          <a:xfrm>
            <a:off x="2789125" y="1464919"/>
            <a:ext cx="6240575" cy="2202162"/>
          </a:xfrm>
          <a:prstGeom prst="rect">
            <a:avLst/>
          </a:prstGeom>
          <a:noFill/>
          <a:ln>
            <a:noFill/>
          </a:ln>
        </p:spPr>
        <p:txBody>
          <a:bodyPr spcFirstLastPara="1" wrap="square" lIns="91425" tIns="91425" rIns="91425" bIns="91425" anchor="t" anchorCtr="0"/>
          <a:lstStyle>
            <a:defPPr marR="0" lvl="0" algn="l" rtl="0">
              <a:lnSpc>
                <a:spcPct val="100000"/>
              </a:lnSpc>
              <a:spcBef>
                <a:spcPts val="0"/>
              </a:spcBef>
              <a:spcAft>
                <a:spcPts val="0"/>
              </a:spcAft>
            </a:defPPr>
            <a:lvl1pPr marL="457200" marR="0" lvl="0" indent="-355600" algn="l" rtl="0">
              <a:lnSpc>
                <a:spcPct val="100000"/>
              </a:lnSpc>
              <a:spcBef>
                <a:spcPts val="600"/>
              </a:spcBef>
              <a:spcAft>
                <a:spcPts val="0"/>
              </a:spcAft>
              <a:buClr>
                <a:srgbClr val="32A3D3"/>
              </a:buClr>
              <a:buSzPts val="2000"/>
              <a:buFont typeface="Roboto Condensed Light"/>
              <a:buChar char="▰"/>
              <a:defRPr sz="2000" b="0" i="0" u="none" strike="noStrike" cap="none" baseline="0">
                <a:solidFill>
                  <a:schemeClr val="bg1">
                    <a:lumMod val="50000"/>
                  </a:schemeClr>
                </a:solidFill>
                <a:latin typeface="Calibri" panose="020F0502020204030204" pitchFamily="34" charset="0"/>
                <a:ea typeface="Roboto Condensed Light"/>
                <a:cs typeface="Calibri" panose="020F0502020204030204" pitchFamily="34" charset="0"/>
                <a:sym typeface="Roboto Condensed Light"/>
              </a:defRPr>
            </a:lvl1pPr>
            <a:lvl2pPr marL="914400" marR="0" lvl="1"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2pPr>
            <a:lvl3pPr marL="1371600" marR="0" lvl="2"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3pPr>
            <a:lvl4pPr marL="1828800" marR="0" lvl="3"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4pPr>
            <a:lvl5pPr marL="2286000" marR="0" lvl="4"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5pPr>
            <a:lvl6pPr marL="2743200" marR="0" lvl="5"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6pPr>
            <a:lvl7pPr marL="3200400" marR="0" lvl="6"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7pPr>
            <a:lvl8pPr marL="3657600" marR="0" lvl="7" indent="-355600" algn="l" rtl="0">
              <a:lnSpc>
                <a:spcPct val="100000"/>
              </a:lnSpc>
              <a:spcBef>
                <a:spcPts val="1000"/>
              </a:spcBef>
              <a:spcAft>
                <a:spcPts val="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8pPr>
            <a:lvl9pPr marL="4114800" marR="0" lvl="8" indent="-355600" algn="l" rtl="0">
              <a:lnSpc>
                <a:spcPct val="100000"/>
              </a:lnSpc>
              <a:spcBef>
                <a:spcPts val="1000"/>
              </a:spcBef>
              <a:spcAft>
                <a:spcPts val="1000"/>
              </a:spcAft>
              <a:buClr>
                <a:srgbClr val="C7D3E6"/>
              </a:buClr>
              <a:buSzPts val="2000"/>
              <a:buFont typeface="Roboto Condensed Light"/>
              <a:buChar char="▻"/>
              <a:defRPr sz="2000" b="0" i="0" u="none" strike="noStrike" cap="none">
                <a:solidFill>
                  <a:srgbClr val="263248"/>
                </a:solidFill>
                <a:latin typeface="Roboto Condensed Light"/>
                <a:ea typeface="Roboto Condensed Light"/>
                <a:cs typeface="Roboto Condensed Light"/>
                <a:sym typeface="Roboto Condensed Light"/>
              </a:defRPr>
            </a:lvl9pPr>
          </a:lstStyle>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r>
              <a:rPr kumimoji="0" lang="en-US" sz="20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Coordination and provision determined by WDC policy</a:t>
            </a:r>
          </a:p>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r>
              <a:rPr kumimoji="0" lang="en-US" sz="20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rPr>
              <a:t>Supportive services can only be provided when:</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8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An individual is participating in career or training services</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8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Supports cannot be obtained via other programs</a:t>
            </a:r>
          </a:p>
          <a:p>
            <a:pPr marL="914400" marR="0" lvl="1" indent="-355600" algn="l" defTabSz="914400" rtl="0" eaLnBrk="1" fontAlgn="auto" latinLnBrk="0" hangingPunct="1">
              <a:lnSpc>
                <a:spcPct val="100000"/>
              </a:lnSpc>
              <a:spcBef>
                <a:spcPts val="1000"/>
              </a:spcBef>
              <a:spcAft>
                <a:spcPts val="0"/>
              </a:spcAft>
              <a:buClr>
                <a:srgbClr val="C7D3E6"/>
              </a:buClr>
              <a:buSzPts val="2000"/>
              <a:buFont typeface="Roboto Condensed Light"/>
              <a:buChar char="▻"/>
              <a:tabLst/>
              <a:defRPr/>
            </a:pPr>
            <a:r>
              <a:rPr kumimoji="0" lang="en-US" sz="1800" b="0" i="0" u="none" strike="noStrike" kern="0" cap="none" spc="0" normalizeH="0" baseline="0" noProof="0" dirty="0">
                <a:ln>
                  <a:noFill/>
                </a:ln>
                <a:solidFill>
                  <a:srgbClr val="263248"/>
                </a:solidFill>
                <a:effectLst/>
                <a:uLnTx/>
                <a:uFillTx/>
                <a:latin typeface="Roboto Condensed Light"/>
                <a:ea typeface="Roboto Condensed Light"/>
                <a:sym typeface="Roboto Condensed Light"/>
              </a:rPr>
              <a:t>Supports are necessary to participate in career or training services</a:t>
            </a:r>
          </a:p>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endParaRPr kumimoji="0" lang="en-US" sz="16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endParaRPr>
          </a:p>
          <a:p>
            <a:pPr marL="457200" marR="0" lvl="0" indent="-355600" algn="l" defTabSz="914400" rtl="0" eaLnBrk="1" fontAlgn="auto" latinLnBrk="0" hangingPunct="1">
              <a:lnSpc>
                <a:spcPct val="100000"/>
              </a:lnSpc>
              <a:spcBef>
                <a:spcPts val="600"/>
              </a:spcBef>
              <a:spcAft>
                <a:spcPts val="0"/>
              </a:spcAft>
              <a:buClr>
                <a:srgbClr val="32A3D3"/>
              </a:buClr>
              <a:buSzPts val="2000"/>
              <a:buFont typeface="Roboto Condensed Light"/>
              <a:buChar char="▰"/>
              <a:tabLst/>
              <a:defRPr/>
            </a:pPr>
            <a:endParaRPr kumimoji="0" lang="en-US" sz="2000" b="0" i="0" u="none" strike="noStrike" kern="0" cap="none" spc="0" normalizeH="0" baseline="0" noProof="0" dirty="0">
              <a:ln>
                <a:noFill/>
              </a:ln>
              <a:solidFill>
                <a:srgbClr val="FFFFFF">
                  <a:lumMod val="50000"/>
                </a:srgbClr>
              </a:solidFill>
              <a:effectLst/>
              <a:uLnTx/>
              <a:uFillTx/>
              <a:latin typeface="Calibri" panose="020F0502020204030204" pitchFamily="34" charset="0"/>
              <a:ea typeface="Roboto Condensed Light"/>
              <a:cs typeface="Calibri" panose="020F0502020204030204" pitchFamily="34" charset="0"/>
              <a:sym typeface="Roboto Condensed Light"/>
            </a:endParaRPr>
          </a:p>
        </p:txBody>
      </p:sp>
    </p:spTree>
    <p:extLst>
      <p:ext uri="{BB962C8B-B14F-4D97-AF65-F5344CB8AC3E}">
        <p14:creationId xmlns:p14="http://schemas.microsoft.com/office/powerpoint/2010/main" val="1505613332"/>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2CB31-D310-4051-B0E0-B8A6FED04175}"/>
              </a:ext>
            </a:extLst>
          </p:cNvPr>
          <p:cNvSpPr>
            <a:spLocks noGrp="1"/>
          </p:cNvSpPr>
          <p:nvPr>
            <p:ph type="title"/>
          </p:nvPr>
        </p:nvSpPr>
        <p:spPr/>
        <p:txBody>
          <a:bodyPr/>
          <a:lstStyle/>
          <a:p>
            <a:r>
              <a:rPr lang="en-US" sz="2800" dirty="0"/>
              <a:t>Resources and Contact Info</a:t>
            </a:r>
          </a:p>
        </p:txBody>
      </p:sp>
      <p:sp>
        <p:nvSpPr>
          <p:cNvPr id="3" name="Text Placeholder 2">
            <a:extLst>
              <a:ext uri="{FF2B5EF4-FFF2-40B4-BE49-F238E27FC236}">
                <a16:creationId xmlns:a16="http://schemas.microsoft.com/office/drawing/2014/main" id="{64784AE1-5258-4D93-BDC4-4D2A5F9759CB}"/>
              </a:ext>
            </a:extLst>
          </p:cNvPr>
          <p:cNvSpPr>
            <a:spLocks noGrp="1"/>
          </p:cNvSpPr>
          <p:nvPr>
            <p:ph type="body" idx="1"/>
          </p:nvPr>
        </p:nvSpPr>
        <p:spPr/>
        <p:txBody>
          <a:bodyPr/>
          <a:lstStyle/>
          <a:p>
            <a:pPr marL="0" indent="0">
              <a:lnSpc>
                <a:spcPct val="120000"/>
              </a:lnSpc>
              <a:spcBef>
                <a:spcPts val="0"/>
              </a:spcBef>
              <a:buNone/>
            </a:pPr>
            <a:r>
              <a:rPr lang="en-US" sz="1600" b="1" dirty="0">
                <a:solidFill>
                  <a:schemeClr val="accent2"/>
                </a:solidFill>
              </a:rPr>
              <a:t>Katherine Lechner				</a:t>
            </a:r>
          </a:p>
          <a:p>
            <a:pPr marL="0" indent="0">
              <a:lnSpc>
                <a:spcPct val="120000"/>
              </a:lnSpc>
              <a:spcBef>
                <a:spcPts val="0"/>
              </a:spcBef>
              <a:buNone/>
            </a:pPr>
            <a:r>
              <a:rPr lang="en-US" sz="1400" dirty="0"/>
              <a:t>Employment Security Department		</a:t>
            </a:r>
          </a:p>
          <a:p>
            <a:pPr marL="0" indent="0">
              <a:lnSpc>
                <a:spcPct val="120000"/>
              </a:lnSpc>
              <a:spcBef>
                <a:spcPts val="0"/>
              </a:spcBef>
              <a:buNone/>
            </a:pPr>
            <a:r>
              <a:rPr lang="en-US" dirty="0"/>
              <a:t>360.878.0712</a:t>
            </a:r>
            <a:endParaRPr lang="en-US" sz="1600" dirty="0"/>
          </a:p>
          <a:p>
            <a:pPr marL="0" indent="0">
              <a:lnSpc>
                <a:spcPct val="120000"/>
              </a:lnSpc>
              <a:spcBef>
                <a:spcPts val="0"/>
              </a:spcBef>
              <a:buNone/>
            </a:pPr>
            <a:r>
              <a:rPr lang="en-US" sz="1400" dirty="0">
                <a:hlinkClick r:id="rId2"/>
              </a:rPr>
              <a:t>Katherine.Lechner@esd.wa.gov</a:t>
            </a:r>
            <a:r>
              <a:rPr lang="en-US" sz="1400" dirty="0"/>
              <a:t> 	</a:t>
            </a:r>
          </a:p>
          <a:p>
            <a:pPr marL="0" indent="0">
              <a:lnSpc>
                <a:spcPct val="120000"/>
              </a:lnSpc>
              <a:spcBef>
                <a:spcPts val="0"/>
              </a:spcBef>
              <a:buNone/>
            </a:pPr>
            <a:endParaRPr lang="en-US" dirty="0"/>
          </a:p>
          <a:p>
            <a:pPr marL="0" indent="0">
              <a:lnSpc>
                <a:spcPct val="120000"/>
              </a:lnSpc>
              <a:spcBef>
                <a:spcPts val="0"/>
              </a:spcBef>
              <a:buNone/>
            </a:pPr>
            <a:r>
              <a:rPr lang="en-US" sz="1400" dirty="0"/>
              <a:t>Training and Employment Guidance Letter</a:t>
            </a:r>
          </a:p>
          <a:p>
            <a:pPr marL="0" indent="0">
              <a:lnSpc>
                <a:spcPct val="120000"/>
              </a:lnSpc>
              <a:spcBef>
                <a:spcPts val="0"/>
              </a:spcBef>
              <a:buNone/>
            </a:pPr>
            <a:r>
              <a:rPr lang="en-US">
                <a:hlinkClick r:id="rId3"/>
              </a:rPr>
              <a:t>TEGL_19-16.pdf (doleta.gov)</a:t>
            </a:r>
            <a:r>
              <a:rPr lang="en-US" sz="1400" dirty="0"/>
              <a:t>		</a:t>
            </a:r>
            <a:endParaRPr lang="en-US" dirty="0"/>
          </a:p>
          <a:p>
            <a:pPr marL="0" indent="0">
              <a:lnSpc>
                <a:spcPct val="120000"/>
              </a:lnSpc>
              <a:spcBef>
                <a:spcPts val="0"/>
              </a:spcBef>
              <a:buNone/>
            </a:pPr>
            <a:endParaRPr lang="en-US" dirty="0">
              <a:solidFill>
                <a:schemeClr val="bg2">
                  <a:lumMod val="75000"/>
                </a:schemeClr>
              </a:solidFill>
            </a:endParaRPr>
          </a:p>
        </p:txBody>
      </p:sp>
    </p:spTree>
    <p:extLst>
      <p:ext uri="{BB962C8B-B14F-4D97-AF65-F5344CB8AC3E}">
        <p14:creationId xmlns:p14="http://schemas.microsoft.com/office/powerpoint/2010/main" val="1536201751"/>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D459B-2AC2-134C-9779-EFD99E3273FD}"/>
              </a:ext>
            </a:extLst>
          </p:cNvPr>
          <p:cNvSpPr>
            <a:spLocks noGrp="1"/>
          </p:cNvSpPr>
          <p:nvPr>
            <p:ph type="title"/>
          </p:nvPr>
        </p:nvSpPr>
        <p:spPr/>
        <p:txBody>
          <a:bodyPr/>
          <a:lstStyle/>
          <a:p>
            <a:r>
              <a:rPr lang="en-US" dirty="0"/>
              <a:t>Michelle Griffith</a:t>
            </a:r>
          </a:p>
        </p:txBody>
      </p:sp>
      <p:sp>
        <p:nvSpPr>
          <p:cNvPr id="3" name="Text Placeholder 2">
            <a:extLst>
              <a:ext uri="{FF2B5EF4-FFF2-40B4-BE49-F238E27FC236}">
                <a16:creationId xmlns:a16="http://schemas.microsoft.com/office/drawing/2014/main" id="{05D1C85F-9A0B-C548-B842-4011FDAB0683}"/>
              </a:ext>
            </a:extLst>
          </p:cNvPr>
          <p:cNvSpPr>
            <a:spLocks noGrp="1"/>
          </p:cNvSpPr>
          <p:nvPr>
            <p:ph type="body" idx="1"/>
          </p:nvPr>
        </p:nvSpPr>
        <p:spPr/>
        <p:txBody>
          <a:bodyPr/>
          <a:lstStyle/>
          <a:p>
            <a:pPr algn="ctr"/>
            <a:r>
              <a:rPr lang="en-US" sz="3200" dirty="0"/>
              <a:t>Trade Adjustment Assistance </a:t>
            </a:r>
          </a:p>
          <a:p>
            <a:pPr algn="ctr"/>
            <a:r>
              <a:rPr lang="en-US" sz="3200" dirty="0"/>
              <a:t>(TAA)</a:t>
            </a:r>
          </a:p>
        </p:txBody>
      </p:sp>
    </p:spTree>
    <p:extLst>
      <p:ext uri="{BB962C8B-B14F-4D97-AF65-F5344CB8AC3E}">
        <p14:creationId xmlns:p14="http://schemas.microsoft.com/office/powerpoint/2010/main" val="4128155771"/>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C6595-FD66-4E4C-87D9-157B14A8CF04}"/>
              </a:ext>
            </a:extLst>
          </p:cNvPr>
          <p:cNvSpPr>
            <a:spLocks noGrp="1"/>
          </p:cNvSpPr>
          <p:nvPr>
            <p:ph type="title"/>
          </p:nvPr>
        </p:nvSpPr>
        <p:spPr/>
        <p:txBody>
          <a:bodyPr/>
          <a:lstStyle/>
          <a:p>
            <a:r>
              <a:rPr lang="en-US" dirty="0"/>
              <a:t>TAA Program Overview </a:t>
            </a:r>
          </a:p>
        </p:txBody>
      </p:sp>
      <p:sp>
        <p:nvSpPr>
          <p:cNvPr id="3" name="Text Placeholder 2">
            <a:extLst>
              <a:ext uri="{FF2B5EF4-FFF2-40B4-BE49-F238E27FC236}">
                <a16:creationId xmlns:a16="http://schemas.microsoft.com/office/drawing/2014/main" id="{D6DE4208-4EA8-4CE0-9128-3F51C926B88F}"/>
              </a:ext>
            </a:extLst>
          </p:cNvPr>
          <p:cNvSpPr>
            <a:spLocks noGrp="1"/>
          </p:cNvSpPr>
          <p:nvPr>
            <p:ph type="body" idx="1"/>
          </p:nvPr>
        </p:nvSpPr>
        <p:spPr>
          <a:xfrm>
            <a:off x="3108792" y="302996"/>
            <a:ext cx="5596200" cy="4420394"/>
          </a:xfrm>
        </p:spPr>
        <p:txBody>
          <a:bodyPr/>
          <a:lstStyle/>
          <a:p>
            <a:pPr marL="425450" indent="-285750">
              <a:buFont typeface="Arial" panose="020B0604020202020204" pitchFamily="34" charset="0"/>
              <a:buChar char="•"/>
            </a:pPr>
            <a:endParaRPr lang="en-US" sz="1000" dirty="0"/>
          </a:p>
          <a:p>
            <a:pPr marL="425450" indent="-285750">
              <a:buFont typeface="Arial" panose="020B0604020202020204" pitchFamily="34" charset="0"/>
              <a:buChar char="•"/>
            </a:pPr>
            <a:r>
              <a:rPr lang="en-US" sz="1000" dirty="0"/>
              <a:t>TAA is a federal program funded by Department of Labor and operated by ESD.</a:t>
            </a:r>
          </a:p>
          <a:p>
            <a:pPr marL="425450" indent="-285750">
              <a:buFont typeface="Arial" panose="020B0604020202020204" pitchFamily="34" charset="0"/>
              <a:buChar char="•"/>
            </a:pPr>
            <a:r>
              <a:rPr lang="en-US" sz="1000" dirty="0"/>
              <a:t>Mission: to return trade impacted workers to suitable employment as quickly as possible. </a:t>
            </a:r>
          </a:p>
          <a:p>
            <a:pPr marL="425450" indent="-285750">
              <a:buFont typeface="Arial" panose="020B0604020202020204" pitchFamily="34" charset="0"/>
              <a:buChar char="•"/>
            </a:pPr>
            <a:r>
              <a:rPr lang="en-US" sz="1000" dirty="0"/>
              <a:t>Trade Act case </a:t>
            </a:r>
            <a:r>
              <a:rPr lang="en-US" sz="1000" dirty="0">
                <a:solidFill>
                  <a:schemeClr val="tx1"/>
                </a:solidFill>
              </a:rPr>
              <a:t>managers are strategically positioned throughout the state based on activity with </a:t>
            </a:r>
            <a:r>
              <a:rPr lang="en-US" sz="1000" dirty="0"/>
              <a:t>TAA certifications. </a:t>
            </a:r>
          </a:p>
          <a:p>
            <a:pPr marL="425450" indent="-285750">
              <a:buFont typeface="Arial" panose="020B0604020202020204" pitchFamily="34" charset="0"/>
              <a:buChar char="•"/>
            </a:pPr>
            <a:r>
              <a:rPr lang="en-US" sz="1000" dirty="0"/>
              <a:t>Dedicated TAA Outreach Specialist and WSLC work in partnership to educate workers and employers about TAA program benefits.</a:t>
            </a:r>
          </a:p>
          <a:p>
            <a:r>
              <a:rPr lang="en-US" sz="1100" b="1" dirty="0"/>
              <a:t>During the 2021 calendar year, there were 20 TAA certifications in Washington, resulting in approximately 1800 impacted workers being potentially eligible for TAA services.</a:t>
            </a:r>
            <a:endParaRPr lang="en-US" sz="1200" b="1" dirty="0"/>
          </a:p>
          <a:p>
            <a:endParaRPr lang="en-US" sz="1200" b="1" dirty="0"/>
          </a:p>
          <a:p>
            <a:endParaRPr lang="en-US" dirty="0"/>
          </a:p>
        </p:txBody>
      </p:sp>
      <p:pic>
        <p:nvPicPr>
          <p:cNvPr id="5" name="Picture 4">
            <a:extLst>
              <a:ext uri="{FF2B5EF4-FFF2-40B4-BE49-F238E27FC236}">
                <a16:creationId xmlns:a16="http://schemas.microsoft.com/office/drawing/2014/main" id="{4547D0D3-62DD-48F1-9DB2-66C6C52CD355}"/>
              </a:ext>
            </a:extLst>
          </p:cNvPr>
          <p:cNvPicPr>
            <a:picLocks noChangeAspect="1"/>
          </p:cNvPicPr>
          <p:nvPr/>
        </p:nvPicPr>
        <p:blipFill>
          <a:blip r:embed="rId3"/>
          <a:stretch>
            <a:fillRect/>
          </a:stretch>
        </p:blipFill>
        <p:spPr>
          <a:xfrm>
            <a:off x="3108792" y="2337474"/>
            <a:ext cx="5744538" cy="2610962"/>
          </a:xfrm>
          <a:prstGeom prst="rect">
            <a:avLst/>
          </a:prstGeom>
        </p:spPr>
      </p:pic>
    </p:spTree>
    <p:extLst>
      <p:ext uri="{BB962C8B-B14F-4D97-AF65-F5344CB8AC3E}">
        <p14:creationId xmlns:p14="http://schemas.microsoft.com/office/powerpoint/2010/main" val="33358405"/>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4A19B-CD08-45B5-9045-58410F9DE2C5}"/>
              </a:ext>
            </a:extLst>
          </p:cNvPr>
          <p:cNvSpPr>
            <a:spLocks noGrp="1"/>
          </p:cNvSpPr>
          <p:nvPr>
            <p:ph type="title"/>
          </p:nvPr>
        </p:nvSpPr>
        <p:spPr>
          <a:xfrm>
            <a:off x="243877" y="442454"/>
            <a:ext cx="2046300" cy="3981000"/>
          </a:xfrm>
        </p:spPr>
        <p:txBody>
          <a:bodyPr/>
          <a:lstStyle/>
          <a:p>
            <a:r>
              <a:rPr lang="en-US" dirty="0"/>
              <a:t>TAA Snapshot December 2021</a:t>
            </a:r>
          </a:p>
        </p:txBody>
      </p:sp>
      <p:grpSp>
        <p:nvGrpSpPr>
          <p:cNvPr id="4" name="Group 3">
            <a:extLst>
              <a:ext uri="{FF2B5EF4-FFF2-40B4-BE49-F238E27FC236}">
                <a16:creationId xmlns:a16="http://schemas.microsoft.com/office/drawing/2014/main" id="{5F1A8CA1-A67A-455B-A3A1-CCEB15060F9F}"/>
              </a:ext>
            </a:extLst>
          </p:cNvPr>
          <p:cNvGrpSpPr/>
          <p:nvPr/>
        </p:nvGrpSpPr>
        <p:grpSpPr>
          <a:xfrm>
            <a:off x="3564222" y="318735"/>
            <a:ext cx="4908922" cy="4506029"/>
            <a:chOff x="3724556" y="292894"/>
            <a:chExt cx="4323352" cy="4532312"/>
          </a:xfrm>
        </p:grpSpPr>
        <p:sp>
          <p:nvSpPr>
            <p:cNvPr id="5" name="Freeform: Shape 4">
              <a:extLst>
                <a:ext uri="{FF2B5EF4-FFF2-40B4-BE49-F238E27FC236}">
                  <a16:creationId xmlns:a16="http://schemas.microsoft.com/office/drawing/2014/main" id="{5A79A8E4-1BDA-4185-AC87-A65EA2BD570A}"/>
                </a:ext>
              </a:extLst>
            </p:cNvPr>
            <p:cNvSpPr/>
            <p:nvPr/>
          </p:nvSpPr>
          <p:spPr>
            <a:xfrm>
              <a:off x="4917048" y="1755245"/>
              <a:ext cx="1858423" cy="1607611"/>
            </a:xfrm>
            <a:custGeom>
              <a:avLst/>
              <a:gdLst>
                <a:gd name="connsiteX0" fmla="*/ 0 w 1858423"/>
                <a:gd name="connsiteY0" fmla="*/ 803806 h 1607611"/>
                <a:gd name="connsiteX1" fmla="*/ 459294 w 1858423"/>
                <a:gd name="connsiteY1" fmla="*/ 0 h 1607611"/>
                <a:gd name="connsiteX2" fmla="*/ 1399129 w 1858423"/>
                <a:gd name="connsiteY2" fmla="*/ 0 h 1607611"/>
                <a:gd name="connsiteX3" fmla="*/ 1858423 w 1858423"/>
                <a:gd name="connsiteY3" fmla="*/ 803806 h 1607611"/>
                <a:gd name="connsiteX4" fmla="*/ 1399129 w 1858423"/>
                <a:gd name="connsiteY4" fmla="*/ 1607611 h 1607611"/>
                <a:gd name="connsiteX5" fmla="*/ 459294 w 1858423"/>
                <a:gd name="connsiteY5" fmla="*/ 1607611 h 1607611"/>
                <a:gd name="connsiteX6" fmla="*/ 0 w 1858423"/>
                <a:gd name="connsiteY6" fmla="*/ 803806 h 1607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58423" h="1607611">
                  <a:moveTo>
                    <a:pt x="0" y="803806"/>
                  </a:moveTo>
                  <a:lnTo>
                    <a:pt x="459294" y="0"/>
                  </a:lnTo>
                  <a:lnTo>
                    <a:pt x="1399129" y="0"/>
                  </a:lnTo>
                  <a:lnTo>
                    <a:pt x="1858423" y="803806"/>
                  </a:lnTo>
                  <a:lnTo>
                    <a:pt x="1399129" y="1607611"/>
                  </a:lnTo>
                  <a:lnTo>
                    <a:pt x="459294" y="1607611"/>
                  </a:lnTo>
                  <a:lnTo>
                    <a:pt x="0" y="803806"/>
                  </a:lnTo>
                  <a:close/>
                </a:path>
              </a:pathLst>
            </a:custGeom>
            <a:solidFill>
              <a:srgbClr val="6C7728">
                <a:hueOff val="0"/>
                <a:satOff val="0"/>
                <a:lumOff val="0"/>
                <a:alphaOff val="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348607" tIns="307044" rIns="348607" bIns="30704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ysClr val="window" lastClr="FFFFFF"/>
                  </a:solidFill>
                  <a:latin typeface="Calibri"/>
                  <a:ea typeface="+mn-ea"/>
                  <a:cs typeface="+mn-cs"/>
                </a:rPr>
                <a:t>TAA</a:t>
              </a:r>
            </a:p>
          </p:txBody>
        </p:sp>
        <p:sp>
          <p:nvSpPr>
            <p:cNvPr id="6" name="Freeform: Shape 5">
              <a:extLst>
                <a:ext uri="{FF2B5EF4-FFF2-40B4-BE49-F238E27FC236}">
                  <a16:creationId xmlns:a16="http://schemas.microsoft.com/office/drawing/2014/main" id="{42EBF5F4-2A4F-4ED4-9AA8-F3C0D53C8F23}"/>
                </a:ext>
              </a:extLst>
            </p:cNvPr>
            <p:cNvSpPr/>
            <p:nvPr/>
          </p:nvSpPr>
          <p:spPr>
            <a:xfrm>
              <a:off x="5128209" y="292894"/>
              <a:ext cx="1522964" cy="1317543"/>
            </a:xfrm>
            <a:custGeom>
              <a:avLst/>
              <a:gdLst>
                <a:gd name="connsiteX0" fmla="*/ 0 w 1522964"/>
                <a:gd name="connsiteY0" fmla="*/ 658772 h 1317543"/>
                <a:gd name="connsiteX1" fmla="*/ 376422 w 1522964"/>
                <a:gd name="connsiteY1" fmla="*/ 0 h 1317543"/>
                <a:gd name="connsiteX2" fmla="*/ 1146542 w 1522964"/>
                <a:gd name="connsiteY2" fmla="*/ 0 h 1317543"/>
                <a:gd name="connsiteX3" fmla="*/ 1522964 w 1522964"/>
                <a:gd name="connsiteY3" fmla="*/ 658772 h 1317543"/>
                <a:gd name="connsiteX4" fmla="*/ 1146542 w 1522964"/>
                <a:gd name="connsiteY4" fmla="*/ 1317543 h 1317543"/>
                <a:gd name="connsiteX5" fmla="*/ 376422 w 1522964"/>
                <a:gd name="connsiteY5" fmla="*/ 1317543 h 1317543"/>
                <a:gd name="connsiteX6" fmla="*/ 0 w 1522964"/>
                <a:gd name="connsiteY6" fmla="*/ 658772 h 1317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2964" h="1317543">
                  <a:moveTo>
                    <a:pt x="0" y="658772"/>
                  </a:moveTo>
                  <a:lnTo>
                    <a:pt x="376422" y="0"/>
                  </a:lnTo>
                  <a:lnTo>
                    <a:pt x="1146542" y="0"/>
                  </a:lnTo>
                  <a:lnTo>
                    <a:pt x="1522964" y="658772"/>
                  </a:lnTo>
                  <a:lnTo>
                    <a:pt x="1146542" y="1317543"/>
                  </a:lnTo>
                  <a:lnTo>
                    <a:pt x="376422" y="1317543"/>
                  </a:lnTo>
                  <a:lnTo>
                    <a:pt x="0" y="658772"/>
                  </a:lnTo>
                  <a:close/>
                </a:path>
              </a:pathLst>
            </a:custGeom>
            <a:solidFill>
              <a:srgbClr val="9B3236">
                <a:hueOff val="0"/>
                <a:satOff val="0"/>
                <a:lumOff val="0"/>
                <a:alphaOff val="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270168" tIns="236125" rIns="270168" bIns="236125" numCol="1" spcCol="1270" anchor="ctr" anchorCtr="0">
              <a:noAutofit/>
            </a:bodyPr>
            <a:lstStyle/>
            <a:p>
              <a:pPr marL="0" lvl="0" indent="0" algn="ctr" defTabSz="622300">
                <a:lnSpc>
                  <a:spcPct val="90000"/>
                </a:lnSpc>
                <a:spcBef>
                  <a:spcPct val="0"/>
                </a:spcBef>
                <a:spcAft>
                  <a:spcPct val="35000"/>
                </a:spcAft>
                <a:buNone/>
              </a:pPr>
              <a:r>
                <a:rPr lang="en-US" b="1" u="sng" kern="1200" dirty="0">
                  <a:solidFill>
                    <a:sysClr val="window" lastClr="FFFFFF"/>
                  </a:solidFill>
                  <a:latin typeface="Calibri"/>
                </a:rPr>
                <a:t>1168 </a:t>
              </a:r>
            </a:p>
            <a:p>
              <a:pPr marL="0" lvl="0" indent="0" algn="ctr" defTabSz="622300">
                <a:lnSpc>
                  <a:spcPct val="90000"/>
                </a:lnSpc>
                <a:spcBef>
                  <a:spcPct val="0"/>
                </a:spcBef>
                <a:spcAft>
                  <a:spcPct val="35000"/>
                </a:spcAft>
                <a:buNone/>
              </a:pPr>
              <a:r>
                <a:rPr lang="en-US" kern="1200" dirty="0">
                  <a:solidFill>
                    <a:sysClr val="window" lastClr="FFFFFF"/>
                  </a:solidFill>
                  <a:latin typeface="Calibri"/>
                </a:rPr>
                <a:t>Active TAA Participants Statewide</a:t>
              </a:r>
              <a:endParaRPr lang="en-US" sz="1400" kern="1200" dirty="0">
                <a:solidFill>
                  <a:sysClr val="window" lastClr="FFFFFF"/>
                </a:solidFill>
                <a:latin typeface="Calibri"/>
                <a:ea typeface="+mn-ea"/>
                <a:cs typeface="+mn-cs"/>
              </a:endParaRPr>
            </a:p>
          </p:txBody>
        </p:sp>
        <p:sp>
          <p:nvSpPr>
            <p:cNvPr id="7" name="Freeform: Shape 6">
              <a:extLst>
                <a:ext uri="{FF2B5EF4-FFF2-40B4-BE49-F238E27FC236}">
                  <a16:creationId xmlns:a16="http://schemas.microsoft.com/office/drawing/2014/main" id="{83F61FAB-DC96-4B4D-AAAF-BA5DA0C10AC8}"/>
                </a:ext>
              </a:extLst>
            </p:cNvPr>
            <p:cNvSpPr/>
            <p:nvPr/>
          </p:nvSpPr>
          <p:spPr>
            <a:xfrm>
              <a:off x="6524944" y="1103271"/>
              <a:ext cx="1522964" cy="1317543"/>
            </a:xfrm>
            <a:custGeom>
              <a:avLst/>
              <a:gdLst>
                <a:gd name="connsiteX0" fmla="*/ 0 w 1522964"/>
                <a:gd name="connsiteY0" fmla="*/ 658772 h 1317543"/>
                <a:gd name="connsiteX1" fmla="*/ 376422 w 1522964"/>
                <a:gd name="connsiteY1" fmla="*/ 0 h 1317543"/>
                <a:gd name="connsiteX2" fmla="*/ 1146542 w 1522964"/>
                <a:gd name="connsiteY2" fmla="*/ 0 h 1317543"/>
                <a:gd name="connsiteX3" fmla="*/ 1522964 w 1522964"/>
                <a:gd name="connsiteY3" fmla="*/ 658772 h 1317543"/>
                <a:gd name="connsiteX4" fmla="*/ 1146542 w 1522964"/>
                <a:gd name="connsiteY4" fmla="*/ 1317543 h 1317543"/>
                <a:gd name="connsiteX5" fmla="*/ 376422 w 1522964"/>
                <a:gd name="connsiteY5" fmla="*/ 1317543 h 1317543"/>
                <a:gd name="connsiteX6" fmla="*/ 0 w 1522964"/>
                <a:gd name="connsiteY6" fmla="*/ 658772 h 1317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2964" h="1317543">
                  <a:moveTo>
                    <a:pt x="0" y="658772"/>
                  </a:moveTo>
                  <a:lnTo>
                    <a:pt x="376422" y="0"/>
                  </a:lnTo>
                  <a:lnTo>
                    <a:pt x="1146542" y="0"/>
                  </a:lnTo>
                  <a:lnTo>
                    <a:pt x="1522964" y="658772"/>
                  </a:lnTo>
                  <a:lnTo>
                    <a:pt x="1146542" y="1317543"/>
                  </a:lnTo>
                  <a:lnTo>
                    <a:pt x="376422" y="1317543"/>
                  </a:lnTo>
                  <a:lnTo>
                    <a:pt x="0" y="658772"/>
                  </a:lnTo>
                  <a:close/>
                </a:path>
              </a:pathLst>
            </a:custGeom>
            <a:solidFill>
              <a:srgbClr val="9B3236">
                <a:hueOff val="-3807890"/>
                <a:satOff val="2453"/>
                <a:lumOff val="1412"/>
                <a:alphaOff val="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270168" tIns="236125" rIns="270168" bIns="236125" numCol="1" spcCol="1270" anchor="ctr" anchorCtr="0">
              <a:noAutofit/>
            </a:bodyPr>
            <a:lstStyle/>
            <a:p>
              <a:pPr marL="0" lvl="0" indent="0" algn="ctr" defTabSz="622300">
                <a:lnSpc>
                  <a:spcPct val="90000"/>
                </a:lnSpc>
                <a:spcBef>
                  <a:spcPct val="0"/>
                </a:spcBef>
                <a:spcAft>
                  <a:spcPct val="35000"/>
                </a:spcAft>
                <a:buNone/>
              </a:pPr>
              <a:endParaRPr lang="en-US" sz="1400" b="1" u="sng" kern="1200" dirty="0">
                <a:solidFill>
                  <a:sysClr val="window" lastClr="FFFFFF"/>
                </a:solidFill>
                <a:latin typeface="Calibri"/>
                <a:ea typeface="+mn-ea"/>
                <a:cs typeface="+mn-cs"/>
              </a:endParaRPr>
            </a:p>
            <a:p>
              <a:pPr marL="0" lvl="0" indent="0" algn="ctr" defTabSz="622300">
                <a:lnSpc>
                  <a:spcPct val="90000"/>
                </a:lnSpc>
                <a:spcBef>
                  <a:spcPct val="0"/>
                </a:spcBef>
                <a:spcAft>
                  <a:spcPct val="35000"/>
                </a:spcAft>
                <a:buNone/>
              </a:pPr>
              <a:r>
                <a:rPr lang="en-US" b="1" u="sng" kern="1200" dirty="0">
                  <a:solidFill>
                    <a:sysClr val="window" lastClr="FFFFFF"/>
                  </a:solidFill>
                  <a:latin typeface="Calibri"/>
                </a:rPr>
                <a:t>59</a:t>
              </a:r>
              <a:r>
                <a:rPr lang="en-US" sz="1400" b="1" u="sng" kern="1200" dirty="0">
                  <a:solidFill>
                    <a:sysClr val="window" lastClr="FFFFFF"/>
                  </a:solidFill>
                  <a:latin typeface="Calibri"/>
                  <a:ea typeface="+mn-ea"/>
                  <a:cs typeface="+mn-cs"/>
                </a:rPr>
                <a:t>%</a:t>
              </a:r>
            </a:p>
            <a:p>
              <a:pPr marL="0" lvl="0" indent="0" algn="ctr" defTabSz="622300">
                <a:lnSpc>
                  <a:spcPct val="90000"/>
                </a:lnSpc>
                <a:spcBef>
                  <a:spcPct val="0"/>
                </a:spcBef>
                <a:spcAft>
                  <a:spcPct val="35000"/>
                </a:spcAft>
                <a:buNone/>
              </a:pPr>
              <a:r>
                <a:rPr lang="en-US" sz="1200" kern="1200" dirty="0">
                  <a:solidFill>
                    <a:sysClr val="window" lastClr="FFFFFF"/>
                  </a:solidFill>
                  <a:latin typeface="Calibri"/>
                </a:rPr>
                <a:t>Co-enrolled in WIOA Dislocated Worker and TAA Program</a:t>
              </a:r>
            </a:p>
            <a:p>
              <a:pPr marL="0" lvl="0" indent="0" algn="ctr" defTabSz="622300">
                <a:lnSpc>
                  <a:spcPct val="90000"/>
                </a:lnSpc>
                <a:spcBef>
                  <a:spcPct val="0"/>
                </a:spcBef>
                <a:spcAft>
                  <a:spcPct val="35000"/>
                </a:spcAft>
                <a:buNone/>
              </a:pPr>
              <a:endParaRPr lang="en-US" sz="1200" kern="1200" dirty="0">
                <a:solidFill>
                  <a:sysClr val="window" lastClr="FFFFFF"/>
                </a:solidFill>
                <a:latin typeface="Calibri"/>
                <a:ea typeface="+mn-ea"/>
                <a:cs typeface="+mn-cs"/>
              </a:endParaRPr>
            </a:p>
          </p:txBody>
        </p:sp>
        <p:sp>
          <p:nvSpPr>
            <p:cNvPr id="8" name="Freeform: Shape 7">
              <a:extLst>
                <a:ext uri="{FF2B5EF4-FFF2-40B4-BE49-F238E27FC236}">
                  <a16:creationId xmlns:a16="http://schemas.microsoft.com/office/drawing/2014/main" id="{398A8FF2-B229-4472-9D63-5D76394B722E}"/>
                </a:ext>
              </a:extLst>
            </p:cNvPr>
            <p:cNvSpPr/>
            <p:nvPr/>
          </p:nvSpPr>
          <p:spPr>
            <a:xfrm>
              <a:off x="6524944" y="2696379"/>
              <a:ext cx="1522964" cy="1317543"/>
            </a:xfrm>
            <a:custGeom>
              <a:avLst/>
              <a:gdLst>
                <a:gd name="connsiteX0" fmla="*/ 0 w 1522964"/>
                <a:gd name="connsiteY0" fmla="*/ 658772 h 1317543"/>
                <a:gd name="connsiteX1" fmla="*/ 376422 w 1522964"/>
                <a:gd name="connsiteY1" fmla="*/ 0 h 1317543"/>
                <a:gd name="connsiteX2" fmla="*/ 1146542 w 1522964"/>
                <a:gd name="connsiteY2" fmla="*/ 0 h 1317543"/>
                <a:gd name="connsiteX3" fmla="*/ 1522964 w 1522964"/>
                <a:gd name="connsiteY3" fmla="*/ 658772 h 1317543"/>
                <a:gd name="connsiteX4" fmla="*/ 1146542 w 1522964"/>
                <a:gd name="connsiteY4" fmla="*/ 1317543 h 1317543"/>
                <a:gd name="connsiteX5" fmla="*/ 376422 w 1522964"/>
                <a:gd name="connsiteY5" fmla="*/ 1317543 h 1317543"/>
                <a:gd name="connsiteX6" fmla="*/ 0 w 1522964"/>
                <a:gd name="connsiteY6" fmla="*/ 658772 h 1317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2964" h="1317543">
                  <a:moveTo>
                    <a:pt x="0" y="658772"/>
                  </a:moveTo>
                  <a:lnTo>
                    <a:pt x="376422" y="0"/>
                  </a:lnTo>
                  <a:lnTo>
                    <a:pt x="1146542" y="0"/>
                  </a:lnTo>
                  <a:lnTo>
                    <a:pt x="1522964" y="658772"/>
                  </a:lnTo>
                  <a:lnTo>
                    <a:pt x="1146542" y="1317543"/>
                  </a:lnTo>
                  <a:lnTo>
                    <a:pt x="376422" y="1317543"/>
                  </a:lnTo>
                  <a:lnTo>
                    <a:pt x="0" y="658772"/>
                  </a:lnTo>
                  <a:close/>
                </a:path>
              </a:pathLst>
            </a:custGeom>
            <a:solidFill>
              <a:srgbClr val="9B3236">
                <a:hueOff val="-7615780"/>
                <a:satOff val="4906"/>
                <a:lumOff val="2823"/>
                <a:alphaOff val="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270168" tIns="236125" rIns="270168" bIns="236125" numCol="1" spcCol="1270" anchor="ctr" anchorCtr="0">
              <a:noAutofit/>
            </a:bodyPr>
            <a:lstStyle/>
            <a:p>
              <a:pPr marL="0" lvl="0" indent="0" algn="ctr" defTabSz="622300">
                <a:lnSpc>
                  <a:spcPct val="90000"/>
                </a:lnSpc>
                <a:spcBef>
                  <a:spcPct val="0"/>
                </a:spcBef>
                <a:spcAft>
                  <a:spcPct val="35000"/>
                </a:spcAft>
                <a:buNone/>
              </a:pPr>
              <a:endParaRPr lang="en-US" b="1" u="sng" kern="1200" dirty="0">
                <a:solidFill>
                  <a:sysClr val="window" lastClr="FFFFFF"/>
                </a:solidFill>
                <a:latin typeface="Calibri"/>
              </a:endParaRPr>
            </a:p>
            <a:p>
              <a:pPr marL="0" lvl="0" indent="0" algn="ctr" defTabSz="622300">
                <a:lnSpc>
                  <a:spcPct val="90000"/>
                </a:lnSpc>
                <a:spcBef>
                  <a:spcPct val="0"/>
                </a:spcBef>
                <a:spcAft>
                  <a:spcPct val="35000"/>
                </a:spcAft>
                <a:buNone/>
              </a:pPr>
              <a:r>
                <a:rPr lang="en-US" b="1" u="sng" kern="1200" dirty="0">
                  <a:solidFill>
                    <a:sysClr val="window" lastClr="FFFFFF"/>
                  </a:solidFill>
                  <a:latin typeface="Calibri"/>
                </a:rPr>
                <a:t>84%</a:t>
              </a:r>
            </a:p>
            <a:p>
              <a:pPr marL="0" lvl="0" indent="0" algn="ctr" defTabSz="622300">
                <a:lnSpc>
                  <a:spcPct val="90000"/>
                </a:lnSpc>
                <a:spcBef>
                  <a:spcPct val="0"/>
                </a:spcBef>
                <a:spcAft>
                  <a:spcPct val="35000"/>
                </a:spcAft>
                <a:buNone/>
              </a:pPr>
              <a:r>
                <a:rPr lang="en-US" kern="1200" dirty="0">
                  <a:solidFill>
                    <a:sysClr val="window" lastClr="FFFFFF"/>
                  </a:solidFill>
                  <a:latin typeface="Calibri"/>
                </a:rPr>
                <a:t>Training Completion Rate</a:t>
              </a:r>
            </a:p>
            <a:p>
              <a:pPr marL="0" lvl="0" indent="0" algn="ctr" defTabSz="622300">
                <a:lnSpc>
                  <a:spcPct val="90000"/>
                </a:lnSpc>
                <a:spcBef>
                  <a:spcPct val="0"/>
                </a:spcBef>
                <a:spcAft>
                  <a:spcPct val="35000"/>
                </a:spcAft>
                <a:buNone/>
              </a:pPr>
              <a:endParaRPr lang="en-US" sz="1400" kern="1200" dirty="0">
                <a:solidFill>
                  <a:sysClr val="window" lastClr="FFFFFF"/>
                </a:solidFill>
                <a:latin typeface="Calibri"/>
                <a:ea typeface="+mn-ea"/>
                <a:cs typeface="+mn-cs"/>
              </a:endParaRPr>
            </a:p>
          </p:txBody>
        </p:sp>
        <p:sp>
          <p:nvSpPr>
            <p:cNvPr id="9" name="Freeform: Shape 8">
              <a:extLst>
                <a:ext uri="{FF2B5EF4-FFF2-40B4-BE49-F238E27FC236}">
                  <a16:creationId xmlns:a16="http://schemas.microsoft.com/office/drawing/2014/main" id="{F3C6B0EC-E345-4AD4-BC66-852AE9E7EF89}"/>
                </a:ext>
              </a:extLst>
            </p:cNvPr>
            <p:cNvSpPr/>
            <p:nvPr/>
          </p:nvSpPr>
          <p:spPr>
            <a:xfrm>
              <a:off x="5128209" y="3507663"/>
              <a:ext cx="1522964" cy="1317543"/>
            </a:xfrm>
            <a:custGeom>
              <a:avLst/>
              <a:gdLst>
                <a:gd name="connsiteX0" fmla="*/ 0 w 1522964"/>
                <a:gd name="connsiteY0" fmla="*/ 658772 h 1317543"/>
                <a:gd name="connsiteX1" fmla="*/ 376422 w 1522964"/>
                <a:gd name="connsiteY1" fmla="*/ 0 h 1317543"/>
                <a:gd name="connsiteX2" fmla="*/ 1146542 w 1522964"/>
                <a:gd name="connsiteY2" fmla="*/ 0 h 1317543"/>
                <a:gd name="connsiteX3" fmla="*/ 1522964 w 1522964"/>
                <a:gd name="connsiteY3" fmla="*/ 658772 h 1317543"/>
                <a:gd name="connsiteX4" fmla="*/ 1146542 w 1522964"/>
                <a:gd name="connsiteY4" fmla="*/ 1317543 h 1317543"/>
                <a:gd name="connsiteX5" fmla="*/ 376422 w 1522964"/>
                <a:gd name="connsiteY5" fmla="*/ 1317543 h 1317543"/>
                <a:gd name="connsiteX6" fmla="*/ 0 w 1522964"/>
                <a:gd name="connsiteY6" fmla="*/ 658772 h 1317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2964" h="1317543">
                  <a:moveTo>
                    <a:pt x="0" y="658772"/>
                  </a:moveTo>
                  <a:lnTo>
                    <a:pt x="376422" y="0"/>
                  </a:lnTo>
                  <a:lnTo>
                    <a:pt x="1146542" y="0"/>
                  </a:lnTo>
                  <a:lnTo>
                    <a:pt x="1522964" y="658772"/>
                  </a:lnTo>
                  <a:lnTo>
                    <a:pt x="1146542" y="1317543"/>
                  </a:lnTo>
                  <a:lnTo>
                    <a:pt x="376422" y="1317543"/>
                  </a:lnTo>
                  <a:lnTo>
                    <a:pt x="0" y="658772"/>
                  </a:lnTo>
                  <a:close/>
                </a:path>
              </a:pathLst>
            </a:custGeom>
            <a:solidFill>
              <a:srgbClr val="9B3236">
                <a:hueOff val="-11423670"/>
                <a:satOff val="7360"/>
                <a:lumOff val="4235"/>
                <a:alphaOff val="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270168" tIns="236125" rIns="270168" bIns="236125" numCol="1" spcCol="1270" anchor="ctr" anchorCtr="0">
              <a:noAutofit/>
            </a:bodyPr>
            <a:lstStyle/>
            <a:p>
              <a:pPr marL="0" lvl="0" indent="0" algn="ctr" defTabSz="622300">
                <a:lnSpc>
                  <a:spcPct val="90000"/>
                </a:lnSpc>
                <a:spcBef>
                  <a:spcPct val="0"/>
                </a:spcBef>
                <a:spcAft>
                  <a:spcPct val="35000"/>
                </a:spcAft>
                <a:buNone/>
              </a:pPr>
              <a:r>
                <a:rPr lang="en-US" b="1" u="sng" kern="1200" dirty="0">
                  <a:solidFill>
                    <a:sysClr val="window" lastClr="FFFFFF"/>
                  </a:solidFill>
                  <a:latin typeface="Calibri"/>
                </a:rPr>
                <a:t>What else does TAA offer?</a:t>
              </a:r>
            </a:p>
            <a:p>
              <a:pPr marL="0" lvl="0" indent="0" algn="ctr" defTabSz="622300">
                <a:lnSpc>
                  <a:spcPct val="90000"/>
                </a:lnSpc>
                <a:spcBef>
                  <a:spcPct val="0"/>
                </a:spcBef>
                <a:spcAft>
                  <a:spcPct val="35000"/>
                </a:spcAft>
                <a:buNone/>
              </a:pPr>
              <a:r>
                <a:rPr lang="en-US" sz="1200" b="1" kern="1200" dirty="0">
                  <a:solidFill>
                    <a:sysClr val="window" lastClr="FFFFFF"/>
                  </a:solidFill>
                  <a:latin typeface="Calibri"/>
                  <a:ea typeface="+mn-ea"/>
                  <a:cs typeface="+mn-cs"/>
                </a:rPr>
                <a:t>Job Search &amp; Relocation</a:t>
              </a:r>
              <a:endParaRPr lang="en-US" sz="1200" kern="1200" dirty="0">
                <a:solidFill>
                  <a:sysClr val="window" lastClr="FFFFFF"/>
                </a:solidFill>
                <a:latin typeface="Calibri"/>
                <a:ea typeface="+mn-ea"/>
                <a:cs typeface="+mn-cs"/>
              </a:endParaRPr>
            </a:p>
          </p:txBody>
        </p:sp>
        <p:sp>
          <p:nvSpPr>
            <p:cNvPr id="10" name="Freeform: Shape 9">
              <a:extLst>
                <a:ext uri="{FF2B5EF4-FFF2-40B4-BE49-F238E27FC236}">
                  <a16:creationId xmlns:a16="http://schemas.microsoft.com/office/drawing/2014/main" id="{45FA9941-CCA7-47A2-8F47-3647C25833CF}"/>
                </a:ext>
              </a:extLst>
            </p:cNvPr>
            <p:cNvSpPr/>
            <p:nvPr/>
          </p:nvSpPr>
          <p:spPr>
            <a:xfrm>
              <a:off x="3724556" y="1103271"/>
              <a:ext cx="1522964" cy="1317543"/>
            </a:xfrm>
            <a:custGeom>
              <a:avLst/>
              <a:gdLst>
                <a:gd name="connsiteX0" fmla="*/ 0 w 1522964"/>
                <a:gd name="connsiteY0" fmla="*/ 658772 h 1317543"/>
                <a:gd name="connsiteX1" fmla="*/ 376422 w 1522964"/>
                <a:gd name="connsiteY1" fmla="*/ 0 h 1317543"/>
                <a:gd name="connsiteX2" fmla="*/ 1146542 w 1522964"/>
                <a:gd name="connsiteY2" fmla="*/ 0 h 1317543"/>
                <a:gd name="connsiteX3" fmla="*/ 1522964 w 1522964"/>
                <a:gd name="connsiteY3" fmla="*/ 658772 h 1317543"/>
                <a:gd name="connsiteX4" fmla="*/ 1146542 w 1522964"/>
                <a:gd name="connsiteY4" fmla="*/ 1317543 h 1317543"/>
                <a:gd name="connsiteX5" fmla="*/ 376422 w 1522964"/>
                <a:gd name="connsiteY5" fmla="*/ 1317543 h 1317543"/>
                <a:gd name="connsiteX6" fmla="*/ 0 w 1522964"/>
                <a:gd name="connsiteY6" fmla="*/ 658772 h 1317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2964" h="1317543">
                  <a:moveTo>
                    <a:pt x="0" y="658772"/>
                  </a:moveTo>
                  <a:lnTo>
                    <a:pt x="376422" y="0"/>
                  </a:lnTo>
                  <a:lnTo>
                    <a:pt x="1146542" y="0"/>
                  </a:lnTo>
                  <a:lnTo>
                    <a:pt x="1522964" y="658772"/>
                  </a:lnTo>
                  <a:lnTo>
                    <a:pt x="1146542" y="1317543"/>
                  </a:lnTo>
                  <a:lnTo>
                    <a:pt x="376422" y="1317543"/>
                  </a:lnTo>
                  <a:lnTo>
                    <a:pt x="0" y="658772"/>
                  </a:lnTo>
                  <a:close/>
                </a:path>
              </a:pathLst>
            </a:custGeom>
            <a:solidFill>
              <a:srgbClr val="9B3236">
                <a:hueOff val="-15231560"/>
                <a:satOff val="9813"/>
                <a:lumOff val="5646"/>
                <a:alphaOff val="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270168" tIns="236125" rIns="270168" bIns="236125" numCol="1" spcCol="1270" anchor="ctr" anchorCtr="0">
              <a:noAutofit/>
            </a:bodyPr>
            <a:lstStyle/>
            <a:p>
              <a:pPr marL="0" lvl="0" indent="0" algn="ctr" defTabSz="622300">
                <a:lnSpc>
                  <a:spcPct val="90000"/>
                </a:lnSpc>
                <a:spcBef>
                  <a:spcPct val="0"/>
                </a:spcBef>
                <a:spcAft>
                  <a:spcPct val="35000"/>
                </a:spcAft>
                <a:buNone/>
              </a:pPr>
              <a:r>
                <a:rPr lang="en-US" b="1" u="sng" kern="1200" dirty="0">
                  <a:solidFill>
                    <a:sysClr val="window" lastClr="FFFFFF"/>
                  </a:solidFill>
                  <a:latin typeface="Calibri"/>
                </a:rPr>
                <a:t>74%</a:t>
              </a:r>
              <a:endParaRPr lang="en-US" sz="1400" b="1" u="sng" kern="1200" dirty="0">
                <a:solidFill>
                  <a:sysClr val="window" lastClr="FFFFFF"/>
                </a:solidFill>
                <a:latin typeface="Calibri"/>
                <a:ea typeface="+mn-ea"/>
                <a:cs typeface="+mn-cs"/>
              </a:endParaRPr>
            </a:p>
            <a:p>
              <a:pPr marL="0" lvl="0" indent="0" algn="ctr" defTabSz="622300">
                <a:lnSpc>
                  <a:spcPct val="90000"/>
                </a:lnSpc>
                <a:spcBef>
                  <a:spcPct val="0"/>
                </a:spcBef>
                <a:spcAft>
                  <a:spcPct val="35000"/>
                </a:spcAft>
                <a:buNone/>
              </a:pPr>
              <a:r>
                <a:rPr lang="en-US" sz="1400" kern="1200" dirty="0">
                  <a:solidFill>
                    <a:sysClr val="window" lastClr="FFFFFF"/>
                  </a:solidFill>
                  <a:latin typeface="Calibri"/>
                  <a:ea typeface="+mn-ea"/>
                  <a:cs typeface="+mn-cs"/>
                </a:rPr>
                <a:t>Attending Training</a:t>
              </a:r>
            </a:p>
          </p:txBody>
        </p:sp>
        <p:sp>
          <p:nvSpPr>
            <p:cNvPr id="11" name="Freeform: Shape 10">
              <a:extLst>
                <a:ext uri="{FF2B5EF4-FFF2-40B4-BE49-F238E27FC236}">
                  <a16:creationId xmlns:a16="http://schemas.microsoft.com/office/drawing/2014/main" id="{A3286057-E8ED-4687-9D04-39546E75EF1A}"/>
                </a:ext>
              </a:extLst>
            </p:cNvPr>
            <p:cNvSpPr/>
            <p:nvPr/>
          </p:nvSpPr>
          <p:spPr>
            <a:xfrm>
              <a:off x="3750875" y="2830852"/>
              <a:ext cx="1522964" cy="1317543"/>
            </a:xfrm>
            <a:custGeom>
              <a:avLst/>
              <a:gdLst>
                <a:gd name="connsiteX0" fmla="*/ 0 w 1522964"/>
                <a:gd name="connsiteY0" fmla="*/ 658772 h 1317543"/>
                <a:gd name="connsiteX1" fmla="*/ 376422 w 1522964"/>
                <a:gd name="connsiteY1" fmla="*/ 0 h 1317543"/>
                <a:gd name="connsiteX2" fmla="*/ 1146542 w 1522964"/>
                <a:gd name="connsiteY2" fmla="*/ 0 h 1317543"/>
                <a:gd name="connsiteX3" fmla="*/ 1522964 w 1522964"/>
                <a:gd name="connsiteY3" fmla="*/ 658772 h 1317543"/>
                <a:gd name="connsiteX4" fmla="*/ 1146542 w 1522964"/>
                <a:gd name="connsiteY4" fmla="*/ 1317543 h 1317543"/>
                <a:gd name="connsiteX5" fmla="*/ 376422 w 1522964"/>
                <a:gd name="connsiteY5" fmla="*/ 1317543 h 1317543"/>
                <a:gd name="connsiteX6" fmla="*/ 0 w 1522964"/>
                <a:gd name="connsiteY6" fmla="*/ 658772 h 1317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2964" h="1317543">
                  <a:moveTo>
                    <a:pt x="0" y="658772"/>
                  </a:moveTo>
                  <a:lnTo>
                    <a:pt x="376422" y="0"/>
                  </a:lnTo>
                  <a:lnTo>
                    <a:pt x="1146542" y="0"/>
                  </a:lnTo>
                  <a:lnTo>
                    <a:pt x="1522964" y="658772"/>
                  </a:lnTo>
                  <a:lnTo>
                    <a:pt x="1146542" y="1317543"/>
                  </a:lnTo>
                  <a:lnTo>
                    <a:pt x="376422" y="1317543"/>
                  </a:lnTo>
                  <a:lnTo>
                    <a:pt x="0" y="658772"/>
                  </a:lnTo>
                  <a:close/>
                </a:path>
              </a:pathLst>
            </a:custGeom>
            <a:solidFill>
              <a:srgbClr val="9B3236">
                <a:hueOff val="-19039449"/>
                <a:satOff val="12266"/>
                <a:lumOff val="7058"/>
                <a:alphaOff val="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270168" tIns="236125" rIns="270168" bIns="236125" numCol="1" spcCol="1270" anchor="ctr" anchorCtr="0">
              <a:noAutofit/>
            </a:bodyPr>
            <a:lstStyle/>
            <a:p>
              <a:pPr marL="0" lvl="0" indent="0" algn="ctr" defTabSz="622300">
                <a:lnSpc>
                  <a:spcPct val="90000"/>
                </a:lnSpc>
                <a:spcBef>
                  <a:spcPct val="0"/>
                </a:spcBef>
                <a:spcAft>
                  <a:spcPct val="35000"/>
                </a:spcAft>
                <a:buNone/>
              </a:pPr>
              <a:endParaRPr lang="en-US" sz="1200" b="1" u="sng" kern="1200" dirty="0">
                <a:solidFill>
                  <a:sysClr val="window" lastClr="FFFFFF"/>
                </a:solidFill>
                <a:latin typeface="Calibri"/>
              </a:endParaRPr>
            </a:p>
            <a:p>
              <a:pPr marL="0" lvl="0" indent="0" algn="ctr" defTabSz="622300">
                <a:lnSpc>
                  <a:spcPct val="90000"/>
                </a:lnSpc>
                <a:spcBef>
                  <a:spcPct val="0"/>
                </a:spcBef>
                <a:spcAft>
                  <a:spcPct val="35000"/>
                </a:spcAft>
                <a:buNone/>
              </a:pPr>
              <a:r>
                <a:rPr lang="en-US" sz="1200" b="1" u="sng" kern="1200" dirty="0">
                  <a:solidFill>
                    <a:sysClr val="window" lastClr="FFFFFF"/>
                  </a:solidFill>
                  <a:latin typeface="Calibri"/>
                </a:rPr>
                <a:t>Types of Training</a:t>
              </a:r>
            </a:p>
            <a:p>
              <a:pPr marL="0" lvl="0" indent="0" algn="ctr" defTabSz="622300">
                <a:lnSpc>
                  <a:spcPct val="90000"/>
                </a:lnSpc>
                <a:spcBef>
                  <a:spcPct val="0"/>
                </a:spcBef>
                <a:spcAft>
                  <a:spcPct val="35000"/>
                </a:spcAft>
                <a:buNone/>
              </a:pPr>
              <a:r>
                <a:rPr lang="en-US" sz="1200" kern="1200" dirty="0">
                  <a:solidFill>
                    <a:sysClr val="window" lastClr="FFFFFF"/>
                  </a:solidFill>
                  <a:latin typeface="Calibri"/>
                </a:rPr>
                <a:t>Classroom &amp; Work-Based Learning</a:t>
              </a:r>
            </a:p>
            <a:p>
              <a:pPr marL="0" lvl="0" indent="0" algn="ctr" defTabSz="622300">
                <a:lnSpc>
                  <a:spcPct val="90000"/>
                </a:lnSpc>
                <a:spcBef>
                  <a:spcPct val="0"/>
                </a:spcBef>
                <a:spcAft>
                  <a:spcPct val="35000"/>
                </a:spcAft>
                <a:buNone/>
              </a:pPr>
              <a:endParaRPr lang="en-US" sz="1200" kern="1200" dirty="0">
                <a:solidFill>
                  <a:sysClr val="window" lastClr="FFFFFF"/>
                </a:solidFill>
                <a:latin typeface="Calibri"/>
                <a:ea typeface="+mn-ea"/>
                <a:cs typeface="+mn-cs"/>
              </a:endParaRPr>
            </a:p>
          </p:txBody>
        </p:sp>
      </p:grpSp>
      <p:sp>
        <p:nvSpPr>
          <p:cNvPr id="12" name="Rectangle 11">
            <a:extLst>
              <a:ext uri="{FF2B5EF4-FFF2-40B4-BE49-F238E27FC236}">
                <a16:creationId xmlns:a16="http://schemas.microsoft.com/office/drawing/2014/main" id="{E064EAD0-D4B7-4FEF-B955-3010BC886DE8}"/>
              </a:ext>
            </a:extLst>
          </p:cNvPr>
          <p:cNvSpPr/>
          <p:nvPr/>
        </p:nvSpPr>
        <p:spPr>
          <a:xfrm flipH="1">
            <a:off x="6982758" y="2913722"/>
            <a:ext cx="1312090" cy="527837"/>
          </a:xfrm>
          <a:prstGeom prst="rect">
            <a:avLst/>
          </a:prstGeom>
        </p:spPr>
        <p:txBody>
          <a:bodyPr wrap="square">
            <a:spAutoFit/>
          </a:bodyPr>
          <a:lstStyle/>
          <a:p>
            <a:pPr marL="0" lvl="0" indent="0" algn="ctr" defTabSz="622300">
              <a:lnSpc>
                <a:spcPct val="90000"/>
              </a:lnSpc>
              <a:spcBef>
                <a:spcPct val="0"/>
              </a:spcBef>
              <a:spcAft>
                <a:spcPct val="35000"/>
              </a:spcAft>
              <a:buNone/>
            </a:pPr>
            <a:endParaRPr lang="en-US" b="1" u="sng" kern="1200" dirty="0">
              <a:solidFill>
                <a:sysClr val="window" lastClr="FFFFFF"/>
              </a:solidFill>
              <a:latin typeface="Calibri"/>
            </a:endParaRPr>
          </a:p>
          <a:p>
            <a:pPr marL="0" lvl="0" indent="0" algn="ctr" defTabSz="622300">
              <a:lnSpc>
                <a:spcPct val="90000"/>
              </a:lnSpc>
              <a:spcBef>
                <a:spcPct val="0"/>
              </a:spcBef>
              <a:spcAft>
                <a:spcPct val="35000"/>
              </a:spcAft>
              <a:buNone/>
            </a:pPr>
            <a:endParaRPr lang="en-US" sz="1200" kern="1200" dirty="0">
              <a:solidFill>
                <a:sysClr val="window" lastClr="FFFFFF"/>
              </a:solidFill>
              <a:latin typeface="Calibri"/>
            </a:endParaRPr>
          </a:p>
        </p:txBody>
      </p:sp>
    </p:spTree>
    <p:extLst>
      <p:ext uri="{BB962C8B-B14F-4D97-AF65-F5344CB8AC3E}">
        <p14:creationId xmlns:p14="http://schemas.microsoft.com/office/powerpoint/2010/main" val="426059393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3E348-1D9F-754A-83CA-D0ACA56E5636}"/>
              </a:ext>
            </a:extLst>
          </p:cNvPr>
          <p:cNvSpPr>
            <a:spLocks noGrp="1"/>
          </p:cNvSpPr>
          <p:nvPr>
            <p:ph type="title"/>
          </p:nvPr>
        </p:nvSpPr>
        <p:spPr/>
        <p:txBody>
          <a:bodyPr/>
          <a:lstStyle/>
          <a:p>
            <a:r>
              <a:rPr lang="en-US" dirty="0"/>
              <a:t>Code of Conduct</a:t>
            </a:r>
          </a:p>
        </p:txBody>
      </p:sp>
      <p:sp>
        <p:nvSpPr>
          <p:cNvPr id="3" name="Text Placeholder 2">
            <a:extLst>
              <a:ext uri="{FF2B5EF4-FFF2-40B4-BE49-F238E27FC236}">
                <a16:creationId xmlns:a16="http://schemas.microsoft.com/office/drawing/2014/main" id="{83D15DA4-A0BE-CB4F-A22E-4EC4E88BE58F}"/>
              </a:ext>
            </a:extLst>
          </p:cNvPr>
          <p:cNvSpPr>
            <a:spLocks noGrp="1"/>
          </p:cNvSpPr>
          <p:nvPr>
            <p:ph type="body" idx="1"/>
          </p:nvPr>
        </p:nvSpPr>
        <p:spPr>
          <a:xfrm>
            <a:off x="2993981" y="99715"/>
            <a:ext cx="5596200" cy="3981000"/>
          </a:xfrm>
        </p:spPr>
        <p:txBody>
          <a:bodyPr/>
          <a:lstStyle/>
          <a:p>
            <a:pPr defTabSz="914400">
              <a:lnSpc>
                <a:spcPct val="90000"/>
              </a:lnSpc>
              <a:spcAft>
                <a:spcPts val="600"/>
              </a:spcAft>
            </a:pPr>
            <a:r>
              <a:rPr lang="en-US" dirty="0"/>
              <a:t>This organization is committed to building an inclusive labor movement that promotes the safety and well-being of all working people. Harassment in any form is not acceptable. We have adopted a code of conduct and expect everyone to abide by it. We ask you to put into action our shared values of equity and equality and conduct yourselves in this meeting consistent with those values. We have designated the individuals listed below as the first point of contact for anyone who feels they have experienced discriminatory, harassing or otherwise unacceptable behavior, and we urge you to contact them if you have any concerns. </a:t>
            </a:r>
          </a:p>
          <a:p>
            <a:pPr indent="-228600" defTabSz="914400">
              <a:lnSpc>
                <a:spcPct val="90000"/>
              </a:lnSpc>
              <a:spcAft>
                <a:spcPts val="600"/>
              </a:spcAft>
              <a:buFont typeface="Arial" panose="020B0604020202020204" pitchFamily="34" charset="0"/>
              <a:buChar char="•"/>
            </a:pPr>
            <a:endParaRPr lang="en-US" dirty="0"/>
          </a:p>
          <a:p>
            <a:pPr defTabSz="914400">
              <a:lnSpc>
                <a:spcPct val="90000"/>
              </a:lnSpc>
              <a:spcAft>
                <a:spcPts val="600"/>
              </a:spcAft>
            </a:pPr>
            <a:r>
              <a:rPr lang="en-US" dirty="0"/>
              <a:t>We take reports of harassment and discrimination seriously and commit to contacting you in a timely manner and clearly communicating if and how information will be shared after receiving a complaint. WSLC does not tolerate retaliation against people who have made complaints or who participate in an investigation. </a:t>
            </a:r>
          </a:p>
          <a:p>
            <a:pPr indent="-228600" defTabSz="914400">
              <a:lnSpc>
                <a:spcPct val="90000"/>
              </a:lnSpc>
              <a:spcAft>
                <a:spcPts val="600"/>
              </a:spcAft>
              <a:buFont typeface="Arial" panose="020B0604020202020204" pitchFamily="34" charset="0"/>
              <a:buChar char="•"/>
            </a:pPr>
            <a:endParaRPr lang="en-US" dirty="0"/>
          </a:p>
          <a:p>
            <a:pPr defTabSz="914400">
              <a:lnSpc>
                <a:spcPct val="90000"/>
              </a:lnSpc>
              <a:spcAft>
                <a:spcPts val="600"/>
              </a:spcAft>
            </a:pPr>
            <a:r>
              <a:rPr lang="en-US" dirty="0"/>
              <a:t>Please contact designees Kasi (206.486.0451) or Joe Kendo (206.747.8279) or with any questions or concerns.</a:t>
            </a:r>
          </a:p>
          <a:p>
            <a:endParaRPr lang="en-US" dirty="0"/>
          </a:p>
        </p:txBody>
      </p:sp>
    </p:spTree>
    <p:extLst>
      <p:ext uri="{BB962C8B-B14F-4D97-AF65-F5344CB8AC3E}">
        <p14:creationId xmlns:p14="http://schemas.microsoft.com/office/powerpoint/2010/main" val="2614062602"/>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2CB31-D310-4051-B0E0-B8A6FED04175}"/>
              </a:ext>
            </a:extLst>
          </p:cNvPr>
          <p:cNvSpPr>
            <a:spLocks noGrp="1"/>
          </p:cNvSpPr>
          <p:nvPr>
            <p:ph type="title"/>
          </p:nvPr>
        </p:nvSpPr>
        <p:spPr/>
        <p:txBody>
          <a:bodyPr/>
          <a:lstStyle/>
          <a:p>
            <a:r>
              <a:rPr lang="en-US" sz="2800" dirty="0"/>
              <a:t>Resources and Contact Info</a:t>
            </a:r>
          </a:p>
        </p:txBody>
      </p:sp>
      <p:sp>
        <p:nvSpPr>
          <p:cNvPr id="3" name="Text Placeholder 2">
            <a:extLst>
              <a:ext uri="{FF2B5EF4-FFF2-40B4-BE49-F238E27FC236}">
                <a16:creationId xmlns:a16="http://schemas.microsoft.com/office/drawing/2014/main" id="{64784AE1-5258-4D93-BDC4-4D2A5F9759CB}"/>
              </a:ext>
            </a:extLst>
          </p:cNvPr>
          <p:cNvSpPr>
            <a:spLocks noGrp="1"/>
          </p:cNvSpPr>
          <p:nvPr>
            <p:ph type="body" idx="1"/>
          </p:nvPr>
        </p:nvSpPr>
        <p:spPr/>
        <p:txBody>
          <a:bodyPr/>
          <a:lstStyle/>
          <a:p>
            <a:pPr marL="0" indent="0">
              <a:lnSpc>
                <a:spcPct val="120000"/>
              </a:lnSpc>
              <a:spcBef>
                <a:spcPts val="0"/>
              </a:spcBef>
              <a:buNone/>
            </a:pPr>
            <a:r>
              <a:rPr lang="en-US" sz="1600" b="1" dirty="0">
                <a:solidFill>
                  <a:schemeClr val="accent2"/>
                </a:solidFill>
              </a:rPr>
              <a:t>Michelle Griffith</a:t>
            </a:r>
          </a:p>
          <a:p>
            <a:pPr marL="0" indent="0">
              <a:lnSpc>
                <a:spcPct val="120000"/>
              </a:lnSpc>
              <a:spcBef>
                <a:spcPts val="0"/>
              </a:spcBef>
              <a:buNone/>
            </a:pPr>
            <a:r>
              <a:rPr lang="en-US" sz="1600" b="1" dirty="0">
                <a:solidFill>
                  <a:schemeClr val="accent2"/>
                </a:solidFill>
              </a:rPr>
              <a:t>TAA Program Operator				</a:t>
            </a:r>
          </a:p>
          <a:p>
            <a:pPr marL="0" indent="0">
              <a:lnSpc>
                <a:spcPct val="120000"/>
              </a:lnSpc>
              <a:spcBef>
                <a:spcPts val="0"/>
              </a:spcBef>
              <a:buNone/>
            </a:pPr>
            <a:r>
              <a:rPr lang="en-US" sz="1400" dirty="0"/>
              <a:t>Employment Security Department		</a:t>
            </a:r>
          </a:p>
          <a:p>
            <a:pPr marL="0" indent="0">
              <a:lnSpc>
                <a:spcPct val="120000"/>
              </a:lnSpc>
              <a:spcBef>
                <a:spcPts val="0"/>
              </a:spcBef>
              <a:buNone/>
            </a:pPr>
            <a:r>
              <a:rPr lang="en-US" dirty="0"/>
              <a:t>360.915.2723</a:t>
            </a:r>
            <a:endParaRPr lang="en-US" sz="1600" dirty="0"/>
          </a:p>
          <a:p>
            <a:pPr marL="0" indent="0">
              <a:lnSpc>
                <a:spcPct val="120000"/>
              </a:lnSpc>
              <a:spcBef>
                <a:spcPts val="0"/>
              </a:spcBef>
              <a:buNone/>
            </a:pPr>
            <a:r>
              <a:rPr lang="en-US" sz="1400" dirty="0">
                <a:hlinkClick r:id="rId2"/>
              </a:rPr>
              <a:t>Michelle.Griffith@esd.wa.gov</a:t>
            </a:r>
            <a:endParaRPr lang="en-US" sz="1400" dirty="0"/>
          </a:p>
          <a:p>
            <a:pPr marL="0" indent="0">
              <a:lnSpc>
                <a:spcPct val="120000"/>
              </a:lnSpc>
              <a:spcBef>
                <a:spcPts val="0"/>
              </a:spcBef>
              <a:buNone/>
            </a:pPr>
            <a:endParaRPr lang="en-US" dirty="0"/>
          </a:p>
          <a:p>
            <a:pPr marL="0" indent="0">
              <a:lnSpc>
                <a:spcPct val="120000"/>
              </a:lnSpc>
              <a:spcBef>
                <a:spcPts val="0"/>
              </a:spcBef>
              <a:buNone/>
            </a:pPr>
            <a:r>
              <a:rPr lang="en-US" sz="1400" dirty="0"/>
              <a:t>For more information, see:</a:t>
            </a:r>
          </a:p>
          <a:p>
            <a:pPr marL="0" indent="0">
              <a:lnSpc>
                <a:spcPct val="120000"/>
              </a:lnSpc>
              <a:spcBef>
                <a:spcPts val="0"/>
              </a:spcBef>
              <a:buNone/>
            </a:pPr>
            <a:r>
              <a:rPr lang="en-US" sz="1400" dirty="0">
                <a:hlinkClick r:id="rId3"/>
              </a:rPr>
              <a:t>US Dept of Labor Employment and Training Administration</a:t>
            </a:r>
            <a:endParaRPr lang="en-US" sz="1400" dirty="0"/>
          </a:p>
          <a:p>
            <a:pPr marL="0" indent="0">
              <a:lnSpc>
                <a:spcPct val="120000"/>
              </a:lnSpc>
              <a:spcBef>
                <a:spcPts val="0"/>
              </a:spcBef>
              <a:buNone/>
            </a:pPr>
            <a:r>
              <a:rPr lang="en-US" sz="1400">
                <a:hlinkClick r:id="rId4"/>
              </a:rPr>
              <a:t>Trade Adjustment Act on ESD.WA.GOV</a:t>
            </a:r>
            <a:endParaRPr lang="en-US" sz="1400" dirty="0"/>
          </a:p>
          <a:p>
            <a:pPr marL="0" indent="0">
              <a:lnSpc>
                <a:spcPct val="120000"/>
              </a:lnSpc>
              <a:spcBef>
                <a:spcPts val="0"/>
              </a:spcBef>
              <a:buNone/>
            </a:pPr>
            <a:endParaRPr lang="en-US" dirty="0"/>
          </a:p>
          <a:p>
            <a:pPr marL="0" indent="0">
              <a:lnSpc>
                <a:spcPct val="120000"/>
              </a:lnSpc>
              <a:spcBef>
                <a:spcPts val="0"/>
              </a:spcBef>
              <a:buNone/>
            </a:pPr>
            <a:endParaRPr lang="en-US" sz="1400" dirty="0"/>
          </a:p>
          <a:p>
            <a:pPr marL="0" indent="0">
              <a:lnSpc>
                <a:spcPct val="120000"/>
              </a:lnSpc>
              <a:spcBef>
                <a:spcPts val="0"/>
              </a:spcBef>
              <a:buNone/>
            </a:pPr>
            <a:r>
              <a:rPr lang="en-US" sz="1400" dirty="0"/>
              <a:t>			</a:t>
            </a:r>
            <a:endParaRPr lang="en-US" dirty="0"/>
          </a:p>
          <a:p>
            <a:pPr marL="0" indent="0">
              <a:lnSpc>
                <a:spcPct val="120000"/>
              </a:lnSpc>
              <a:spcBef>
                <a:spcPts val="0"/>
              </a:spcBef>
              <a:buNone/>
            </a:pPr>
            <a:endParaRPr lang="en-US" dirty="0">
              <a:solidFill>
                <a:schemeClr val="bg2">
                  <a:lumMod val="75000"/>
                </a:schemeClr>
              </a:solidFill>
            </a:endParaRPr>
          </a:p>
        </p:txBody>
      </p:sp>
    </p:spTree>
    <p:extLst>
      <p:ext uri="{BB962C8B-B14F-4D97-AF65-F5344CB8AC3E}">
        <p14:creationId xmlns:p14="http://schemas.microsoft.com/office/powerpoint/2010/main" val="2577243578"/>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C3E38-966B-4C49-A17F-35151B6435BE}"/>
              </a:ext>
            </a:extLst>
          </p:cNvPr>
          <p:cNvSpPr>
            <a:spLocks noGrp="1"/>
          </p:cNvSpPr>
          <p:nvPr>
            <p:ph type="title"/>
          </p:nvPr>
        </p:nvSpPr>
        <p:spPr/>
        <p:txBody>
          <a:bodyPr/>
          <a:lstStyle/>
          <a:p>
            <a:r>
              <a:rPr lang="en-US" dirty="0"/>
              <a:t>Tribal Land Acknowledgment </a:t>
            </a:r>
          </a:p>
        </p:txBody>
      </p:sp>
      <p:sp>
        <p:nvSpPr>
          <p:cNvPr id="3" name="Text Placeholder 2">
            <a:extLst>
              <a:ext uri="{FF2B5EF4-FFF2-40B4-BE49-F238E27FC236}">
                <a16:creationId xmlns:a16="http://schemas.microsoft.com/office/drawing/2014/main" id="{52A29F11-A9B2-C542-8434-8D259E259CE0}"/>
              </a:ext>
            </a:extLst>
          </p:cNvPr>
          <p:cNvSpPr>
            <a:spLocks noGrp="1"/>
          </p:cNvSpPr>
          <p:nvPr>
            <p:ph type="body" idx="1"/>
          </p:nvPr>
        </p:nvSpPr>
        <p:spPr/>
        <p:txBody>
          <a:bodyPr/>
          <a:lstStyle/>
          <a:p>
            <a:pPr defTabSz="914400">
              <a:lnSpc>
                <a:spcPct val="90000"/>
              </a:lnSpc>
              <a:spcAft>
                <a:spcPts val="600"/>
              </a:spcAft>
            </a:pPr>
            <a:r>
              <a:rPr lang="en-US" dirty="0"/>
              <a:t>We would like to acknowledge that the WSLC Olympia office is on the traditional land of the first people of Olympia, the Cowlitz, Nisqually and Squaxin people past and present. </a:t>
            </a:r>
          </a:p>
          <a:p>
            <a:pPr indent="-228600" defTabSz="914400">
              <a:lnSpc>
                <a:spcPct val="90000"/>
              </a:lnSpc>
              <a:spcAft>
                <a:spcPts val="600"/>
              </a:spcAft>
              <a:buFont typeface="Arial" panose="020B0604020202020204" pitchFamily="34" charset="0"/>
              <a:buChar char="•"/>
            </a:pPr>
            <a:endParaRPr lang="en-US" dirty="0"/>
          </a:p>
          <a:p>
            <a:pPr defTabSz="914400">
              <a:lnSpc>
                <a:spcPct val="90000"/>
              </a:lnSpc>
              <a:spcAft>
                <a:spcPts val="600"/>
              </a:spcAft>
            </a:pPr>
            <a:r>
              <a:rPr lang="en-US" dirty="0"/>
              <a:t>We honor with gratitude the land, the Cowlitz, Nisqually, Squaxin Tribes and all Coast Salish peoples and their descendants.</a:t>
            </a:r>
          </a:p>
          <a:p>
            <a:pPr defTabSz="914400">
              <a:lnSpc>
                <a:spcPct val="90000"/>
              </a:lnSpc>
              <a:spcAft>
                <a:spcPts val="600"/>
              </a:spcAft>
            </a:pPr>
            <a:endParaRPr lang="en-US" dirty="0"/>
          </a:p>
          <a:p>
            <a:pPr defTabSz="914400">
              <a:lnSpc>
                <a:spcPct val="90000"/>
              </a:lnSpc>
              <a:spcAft>
                <a:spcPts val="600"/>
              </a:spcAft>
            </a:pPr>
            <a:r>
              <a:rPr lang="en-US" dirty="0"/>
              <a:t>We invite you to join us in the continued learning, decolonization and acknowledgment of the historical violence of forced, unpaid labor on stolen land.</a:t>
            </a:r>
          </a:p>
          <a:p>
            <a:endParaRPr lang="en-US" dirty="0"/>
          </a:p>
        </p:txBody>
      </p:sp>
    </p:spTree>
    <p:extLst>
      <p:ext uri="{BB962C8B-B14F-4D97-AF65-F5344CB8AC3E}">
        <p14:creationId xmlns:p14="http://schemas.microsoft.com/office/powerpoint/2010/main" val="3959367986"/>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9481-633F-4045-A838-F58E430273EB}"/>
              </a:ext>
            </a:extLst>
          </p:cNvPr>
          <p:cNvSpPr>
            <a:spLocks noGrp="1"/>
          </p:cNvSpPr>
          <p:nvPr>
            <p:ph type="title"/>
          </p:nvPr>
        </p:nvSpPr>
        <p:spPr>
          <a:xfrm>
            <a:off x="170984" y="575500"/>
            <a:ext cx="2109765" cy="3981000"/>
          </a:xfrm>
        </p:spPr>
        <p:txBody>
          <a:bodyPr/>
          <a:lstStyle/>
          <a:p>
            <a:r>
              <a:rPr lang="en-US" sz="1400" dirty="0"/>
              <a:t>Eastern WA: </a:t>
            </a:r>
            <a:br>
              <a:rPr lang="en-US" sz="1400" dirty="0"/>
            </a:br>
            <a:r>
              <a:rPr lang="en-US" sz="1400" dirty="0"/>
              <a:t>Rachel McAloon</a:t>
            </a:r>
            <a:br>
              <a:rPr lang="en-US" sz="1400" dirty="0"/>
            </a:br>
            <a:r>
              <a:rPr lang="en-US" sz="1400" dirty="0"/>
              <a:t>360-515-1335</a:t>
            </a:r>
            <a:br>
              <a:rPr lang="en-US" sz="1400" dirty="0"/>
            </a:br>
            <a:r>
              <a:rPr lang="en-US" sz="1400" dirty="0" err="1"/>
              <a:t>Rmcaloon@wslc.org</a:t>
            </a:r>
            <a:br>
              <a:rPr lang="en-US" sz="1400" dirty="0"/>
            </a:br>
            <a:br>
              <a:rPr lang="en-US" sz="1400" dirty="0"/>
            </a:br>
            <a:br>
              <a:rPr lang="en-US" sz="1400" dirty="0"/>
            </a:br>
            <a:r>
              <a:rPr lang="en-US" sz="1400" dirty="0"/>
              <a:t>Southwest &amp; Olympic:</a:t>
            </a:r>
            <a:br>
              <a:rPr lang="en-US" sz="1400" dirty="0"/>
            </a:br>
            <a:r>
              <a:rPr lang="en-US" sz="1400" dirty="0"/>
              <a:t>Chelsea Mason-</a:t>
            </a:r>
            <a:r>
              <a:rPr lang="en-US" sz="1400" dirty="0" err="1"/>
              <a:t>Placek</a:t>
            </a:r>
            <a:r>
              <a:rPr lang="en-US" sz="1400" dirty="0"/>
              <a:t> </a:t>
            </a:r>
            <a:br>
              <a:rPr lang="en-US" sz="1400" dirty="0"/>
            </a:br>
            <a:r>
              <a:rPr lang="en-US" sz="1400" dirty="0"/>
              <a:t>253-973-3324</a:t>
            </a:r>
            <a:br>
              <a:rPr lang="en-US" sz="1400" dirty="0"/>
            </a:br>
            <a:r>
              <a:rPr lang="en-US" sz="1400" dirty="0" err="1"/>
              <a:t>Cmasonplacek@wslc.org</a:t>
            </a:r>
            <a:br>
              <a:rPr lang="en-US" sz="1400" dirty="0"/>
            </a:br>
            <a:br>
              <a:rPr lang="en-US" sz="1400" dirty="0"/>
            </a:br>
            <a:br>
              <a:rPr lang="en-US" sz="1400" dirty="0"/>
            </a:br>
            <a:r>
              <a:rPr lang="en-US" sz="1300" dirty="0"/>
              <a:t>King County &amp; Northwest:</a:t>
            </a:r>
            <a:br>
              <a:rPr lang="en-US" sz="1400" dirty="0"/>
            </a:br>
            <a:r>
              <a:rPr lang="en-US" sz="1400" dirty="0"/>
              <a:t>Emmanuel Flores</a:t>
            </a:r>
            <a:br>
              <a:rPr lang="en-US" sz="1400" dirty="0"/>
            </a:br>
            <a:r>
              <a:rPr lang="en-US" sz="1400" dirty="0"/>
              <a:t>360-561-4657</a:t>
            </a:r>
            <a:br>
              <a:rPr lang="en-US" sz="1400" dirty="0"/>
            </a:br>
            <a:r>
              <a:rPr lang="en-US" sz="1400" dirty="0" err="1"/>
              <a:t>Eflores@wslc.org</a:t>
            </a:r>
            <a:br>
              <a:rPr lang="en-US" sz="1600" dirty="0"/>
            </a:br>
            <a:r>
              <a:rPr lang="en-US" sz="1600" dirty="0">
                <a:hlinkClick r:id="rId2"/>
              </a:rPr>
              <a:t>Rmcaloon@wslrg</a:t>
            </a:r>
            <a:br>
              <a:rPr lang="en-US" sz="1600" dirty="0"/>
            </a:br>
            <a:endParaRPr lang="en-US" sz="1600" dirty="0"/>
          </a:p>
        </p:txBody>
      </p:sp>
      <p:sp>
        <p:nvSpPr>
          <p:cNvPr id="3" name="Text Placeholder 2">
            <a:extLst>
              <a:ext uri="{FF2B5EF4-FFF2-40B4-BE49-F238E27FC236}">
                <a16:creationId xmlns:a16="http://schemas.microsoft.com/office/drawing/2014/main" id="{227EC88C-3FB8-1C42-9904-0ABAA2ECC078}"/>
              </a:ext>
            </a:extLst>
          </p:cNvPr>
          <p:cNvSpPr>
            <a:spLocks noGrp="1"/>
          </p:cNvSpPr>
          <p:nvPr>
            <p:ph type="body" idx="1"/>
          </p:nvPr>
        </p:nvSpPr>
        <p:spPr>
          <a:xfrm>
            <a:off x="2765502" y="0"/>
            <a:ext cx="6378498" cy="5084955"/>
          </a:xfrm>
        </p:spPr>
        <p:txBody>
          <a:bodyPr/>
          <a:lstStyle/>
          <a:p>
            <a:pPr algn="ctr"/>
            <a:r>
              <a:rPr lang="en-US" sz="2600" dirty="0">
                <a:solidFill>
                  <a:schemeClr val="accent2">
                    <a:lumMod val="60000"/>
                    <a:lumOff val="40000"/>
                  </a:schemeClr>
                </a:solidFill>
              </a:rPr>
              <a:t>WSLC Workforce Development Department</a:t>
            </a:r>
          </a:p>
          <a:p>
            <a:pPr algn="ctr"/>
            <a:endParaRPr lang="en-US" sz="2000" dirty="0"/>
          </a:p>
          <a:p>
            <a:pPr algn="ctr"/>
            <a:r>
              <a:rPr lang="en-US" sz="2000" dirty="0">
                <a:solidFill>
                  <a:schemeClr val="tx1"/>
                </a:solidFill>
              </a:rPr>
              <a:t>Direct Worker Support</a:t>
            </a:r>
          </a:p>
          <a:p>
            <a:pPr algn="ctr"/>
            <a:r>
              <a:rPr lang="en-US" sz="2000" dirty="0">
                <a:solidFill>
                  <a:schemeClr val="tx1"/>
                </a:solidFill>
              </a:rPr>
              <a:t>Labor Liaisons to the Workforce System </a:t>
            </a:r>
          </a:p>
          <a:p>
            <a:pPr algn="ctr"/>
            <a:r>
              <a:rPr lang="en-US" sz="2000" dirty="0">
                <a:solidFill>
                  <a:schemeClr val="tx1"/>
                </a:solidFill>
              </a:rPr>
              <a:t>Workforce System Liaison to Unions</a:t>
            </a:r>
          </a:p>
          <a:p>
            <a:pPr algn="ctr"/>
            <a:r>
              <a:rPr lang="en-US" sz="2000" dirty="0">
                <a:solidFill>
                  <a:schemeClr val="tx1"/>
                </a:solidFill>
              </a:rPr>
              <a:t>Layoff Aversion</a:t>
            </a:r>
          </a:p>
          <a:p>
            <a:pPr algn="ctr"/>
            <a:r>
              <a:rPr lang="en-US" sz="2000" dirty="0">
                <a:solidFill>
                  <a:schemeClr val="tx1"/>
                </a:solidFill>
              </a:rPr>
              <a:t>Job Creation</a:t>
            </a:r>
          </a:p>
          <a:p>
            <a:pPr algn="ctr"/>
            <a:endParaRPr lang="en-US" sz="2000" dirty="0">
              <a:solidFill>
                <a:schemeClr val="tx1"/>
              </a:solidFill>
            </a:endParaRPr>
          </a:p>
          <a:p>
            <a:pPr algn="ctr"/>
            <a:r>
              <a:rPr lang="en-US" b="1" dirty="0"/>
              <a:t>We are here to serve you</a:t>
            </a:r>
            <a:r>
              <a:rPr lang="en-US" dirty="0"/>
              <a:t> – let us be your partner in Workforce Development, because a skilled workforce works for </a:t>
            </a:r>
            <a:r>
              <a:rPr lang="en-US" i="1" u="sng" dirty="0"/>
              <a:t>everyone</a:t>
            </a:r>
            <a:r>
              <a:rPr lang="en-US" dirty="0"/>
              <a:t>.</a:t>
            </a:r>
          </a:p>
          <a:p>
            <a:pPr algn="ctr"/>
            <a:endParaRPr lang="en-US" sz="2000" dirty="0"/>
          </a:p>
          <a:p>
            <a:pPr algn="ctr"/>
            <a:r>
              <a:rPr lang="en-US" sz="2000" dirty="0">
                <a:hlinkClick r:id="rId3"/>
              </a:rPr>
              <a:t>https://</a:t>
            </a:r>
            <a:r>
              <a:rPr lang="en-US" sz="2000" dirty="0" err="1">
                <a:hlinkClick r:id="rId3"/>
              </a:rPr>
              <a:t>www.wslc.org</a:t>
            </a:r>
            <a:r>
              <a:rPr lang="en-US" sz="2000" dirty="0">
                <a:hlinkClick r:id="rId3"/>
              </a:rPr>
              <a:t>/workforce-development/</a:t>
            </a:r>
            <a:endParaRPr lang="en-US" sz="2000" dirty="0"/>
          </a:p>
          <a:p>
            <a:pPr algn="ctr"/>
            <a:endParaRPr lang="en-US" sz="2000" dirty="0"/>
          </a:p>
          <a:p>
            <a:pPr algn="ctr"/>
            <a:endParaRPr lang="en-US" sz="2000" dirty="0"/>
          </a:p>
          <a:p>
            <a:pPr algn="ctr"/>
            <a:endParaRPr lang="en-US" sz="2000" dirty="0"/>
          </a:p>
          <a:p>
            <a:pPr algn="ctr"/>
            <a:endParaRPr lang="en-US" sz="2000" dirty="0"/>
          </a:p>
          <a:p>
            <a:pPr algn="ctr"/>
            <a:endParaRPr lang="en-US" sz="2000" dirty="0"/>
          </a:p>
          <a:p>
            <a:pPr algn="ctr"/>
            <a:endParaRPr lang="en-US" sz="2000" dirty="0"/>
          </a:p>
          <a:p>
            <a:pPr algn="ctr"/>
            <a:endParaRPr lang="en-US" sz="2000" dirty="0"/>
          </a:p>
          <a:p>
            <a:pPr algn="ctr"/>
            <a:r>
              <a:rPr lang="en-US" sz="2000" dirty="0">
                <a:hlinkClick r:id="rId3"/>
              </a:rPr>
              <a:t>https://</a:t>
            </a:r>
            <a:r>
              <a:rPr lang="en-US" sz="2000" dirty="0" err="1">
                <a:hlinkClick r:id="rId3"/>
              </a:rPr>
              <a:t>www.wslc.org</a:t>
            </a:r>
            <a:r>
              <a:rPr lang="en-US" sz="2000" dirty="0">
                <a:hlinkClick r:id="rId3"/>
              </a:rPr>
              <a:t>/workforce-development/</a:t>
            </a:r>
            <a:endParaRPr lang="en-US" sz="2000" dirty="0"/>
          </a:p>
        </p:txBody>
      </p:sp>
    </p:spTree>
    <p:extLst>
      <p:ext uri="{BB962C8B-B14F-4D97-AF65-F5344CB8AC3E}">
        <p14:creationId xmlns:p14="http://schemas.microsoft.com/office/powerpoint/2010/main" val="207928508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5DC11-096A-8E4E-8883-1871BFEA694D}"/>
              </a:ext>
            </a:extLst>
          </p:cNvPr>
          <p:cNvSpPr>
            <a:spLocks noGrp="1"/>
          </p:cNvSpPr>
          <p:nvPr>
            <p:ph type="title"/>
          </p:nvPr>
        </p:nvSpPr>
        <p:spPr/>
        <p:txBody>
          <a:bodyPr/>
          <a:lstStyle/>
          <a:p>
            <a:r>
              <a:rPr lang="en-US" dirty="0"/>
              <a:t>Donna Mack </a:t>
            </a:r>
          </a:p>
        </p:txBody>
      </p:sp>
      <p:sp>
        <p:nvSpPr>
          <p:cNvPr id="3" name="Text Placeholder 2">
            <a:extLst>
              <a:ext uri="{FF2B5EF4-FFF2-40B4-BE49-F238E27FC236}">
                <a16:creationId xmlns:a16="http://schemas.microsoft.com/office/drawing/2014/main" id="{56875FDC-A883-1045-B991-53EE33017617}"/>
              </a:ext>
            </a:extLst>
          </p:cNvPr>
          <p:cNvSpPr>
            <a:spLocks noGrp="1"/>
          </p:cNvSpPr>
          <p:nvPr>
            <p:ph type="body" idx="1"/>
          </p:nvPr>
        </p:nvSpPr>
        <p:spPr/>
        <p:txBody>
          <a:bodyPr/>
          <a:lstStyle/>
          <a:p>
            <a:pPr algn="ctr"/>
            <a:endParaRPr lang="en-US" sz="3200" dirty="0"/>
          </a:p>
          <a:p>
            <a:pPr algn="ctr"/>
            <a:r>
              <a:rPr lang="en-US" sz="3200" dirty="0"/>
              <a:t>Rapid Response </a:t>
            </a:r>
          </a:p>
        </p:txBody>
      </p:sp>
    </p:spTree>
    <p:extLst>
      <p:ext uri="{BB962C8B-B14F-4D97-AF65-F5344CB8AC3E}">
        <p14:creationId xmlns:p14="http://schemas.microsoft.com/office/powerpoint/2010/main" val="1098761667"/>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E787A-3677-42D1-9722-9EB1F19CF505}"/>
              </a:ext>
            </a:extLst>
          </p:cNvPr>
          <p:cNvSpPr>
            <a:spLocks noGrp="1"/>
          </p:cNvSpPr>
          <p:nvPr>
            <p:ph type="title"/>
          </p:nvPr>
        </p:nvSpPr>
        <p:spPr/>
        <p:txBody>
          <a:bodyPr/>
          <a:lstStyle/>
          <a:p>
            <a:r>
              <a:rPr lang="en-US" sz="2800" dirty="0"/>
              <a:t>The Power of Rapid Response / WIOA</a:t>
            </a:r>
          </a:p>
        </p:txBody>
      </p:sp>
      <p:sp>
        <p:nvSpPr>
          <p:cNvPr id="3" name="Text Placeholder 2">
            <a:extLst>
              <a:ext uri="{FF2B5EF4-FFF2-40B4-BE49-F238E27FC236}">
                <a16:creationId xmlns:a16="http://schemas.microsoft.com/office/drawing/2014/main" id="{67664A09-73C8-4EC5-BD53-15ADB1BB2450}"/>
              </a:ext>
            </a:extLst>
          </p:cNvPr>
          <p:cNvSpPr>
            <a:spLocks noGrp="1"/>
          </p:cNvSpPr>
          <p:nvPr>
            <p:ph type="body" idx="1"/>
          </p:nvPr>
        </p:nvSpPr>
        <p:spPr/>
        <p:txBody>
          <a:bodyPr/>
          <a:lstStyle/>
          <a:p>
            <a:r>
              <a:rPr lang="en-US" sz="1400" dirty="0">
                <a:solidFill>
                  <a:schemeClr val="tx1"/>
                </a:solidFill>
              </a:rPr>
              <a:t>Laid Off Workers:</a:t>
            </a:r>
          </a:p>
          <a:p>
            <a:pPr marL="425450" indent="-285750">
              <a:buFont typeface="Arial" panose="020B0604020202020204" pitchFamily="34" charset="0"/>
              <a:buChar char="•"/>
            </a:pPr>
            <a:r>
              <a:rPr lang="en-US" dirty="0">
                <a:solidFill>
                  <a:schemeClr val="tx1"/>
                </a:solidFill>
              </a:rPr>
              <a:t>Introduction to Unemployment Insurance</a:t>
            </a:r>
          </a:p>
          <a:p>
            <a:pPr marL="425450" indent="-285750">
              <a:buFont typeface="Arial" panose="020B0604020202020204" pitchFamily="34" charset="0"/>
              <a:buChar char="•"/>
            </a:pPr>
            <a:r>
              <a:rPr lang="en-US" dirty="0">
                <a:solidFill>
                  <a:schemeClr val="tx1"/>
                </a:solidFill>
              </a:rPr>
              <a:t>Immediate aid to companies and affected workers at the work site – in person or virtually. </a:t>
            </a:r>
          </a:p>
          <a:p>
            <a:pPr marL="425450" indent="-285750">
              <a:buFont typeface="Arial" panose="020B0604020202020204" pitchFamily="34" charset="0"/>
              <a:buChar char="•"/>
            </a:pPr>
            <a:r>
              <a:rPr lang="en-US" sz="1400" dirty="0">
                <a:solidFill>
                  <a:schemeClr val="tx1"/>
                </a:solidFill>
              </a:rPr>
              <a:t>Assist dislocated workers in obtaining reemployment as soon as possible through their local WorkSource</a:t>
            </a:r>
          </a:p>
          <a:p>
            <a:pPr marL="1200150" lvl="1" indent="-285750">
              <a:buFont typeface="Arial" panose="020B0604020202020204" pitchFamily="34" charset="0"/>
              <a:buChar char="•"/>
            </a:pPr>
            <a:r>
              <a:rPr lang="en-US" dirty="0">
                <a:latin typeface="+mn-lt"/>
              </a:rPr>
              <a:t>Job Search</a:t>
            </a:r>
          </a:p>
          <a:p>
            <a:pPr marL="1200150" lvl="1" indent="-285750">
              <a:buFont typeface="Arial" panose="020B0604020202020204" pitchFamily="34" charset="0"/>
              <a:buChar char="•"/>
            </a:pPr>
            <a:r>
              <a:rPr lang="en-US" dirty="0">
                <a:latin typeface="+mn-lt"/>
              </a:rPr>
              <a:t>Training Options</a:t>
            </a:r>
          </a:p>
          <a:p>
            <a:pPr marL="1200150" lvl="1" indent="-285750">
              <a:buFont typeface="Arial" panose="020B0604020202020204" pitchFamily="34" charset="0"/>
              <a:buChar char="•"/>
            </a:pPr>
            <a:r>
              <a:rPr lang="en-US" dirty="0">
                <a:latin typeface="+mn-lt"/>
              </a:rPr>
              <a:t>Self-Employment</a:t>
            </a:r>
          </a:p>
          <a:p>
            <a:pPr marL="1200150" lvl="1" indent="-285750">
              <a:buFont typeface="Arial" panose="020B0604020202020204" pitchFamily="34" charset="0"/>
              <a:buChar char="•"/>
            </a:pPr>
            <a:r>
              <a:rPr lang="en-US" dirty="0">
                <a:latin typeface="+mn-lt"/>
              </a:rPr>
              <a:t>Introduction to Trade Act (if applicable)</a:t>
            </a:r>
          </a:p>
          <a:p>
            <a:r>
              <a:rPr lang="en-US" dirty="0"/>
              <a:t>Employers:</a:t>
            </a:r>
          </a:p>
          <a:p>
            <a:pPr marL="425450" indent="-285750">
              <a:buFont typeface="Arial" panose="020B0604020202020204" pitchFamily="34" charset="0"/>
              <a:buChar char="•"/>
            </a:pPr>
            <a:r>
              <a:rPr lang="en-US" dirty="0"/>
              <a:t>Avoid Future Layoffs</a:t>
            </a:r>
          </a:p>
          <a:p>
            <a:pPr marL="425450" indent="-285750">
              <a:buFont typeface="Arial" panose="020B0604020202020204" pitchFamily="34" charset="0"/>
              <a:buChar char="•"/>
            </a:pPr>
            <a:r>
              <a:rPr lang="en-US" dirty="0"/>
              <a:t>Incumbent Worker Training, Upskilling</a:t>
            </a:r>
          </a:p>
          <a:p>
            <a:pPr marL="425450" indent="-285750">
              <a:buFont typeface="Arial" panose="020B0604020202020204" pitchFamily="34" charset="0"/>
              <a:buChar char="•"/>
            </a:pPr>
            <a:r>
              <a:rPr lang="en-US" dirty="0"/>
              <a:t>Recruitment and Retention – job fairs, WS, Upskilling, </a:t>
            </a:r>
            <a:r>
              <a:rPr lang="en-US" dirty="0" err="1"/>
              <a:t>etc</a:t>
            </a:r>
            <a:endParaRPr lang="en-US" dirty="0"/>
          </a:p>
          <a:p>
            <a:pPr marL="4254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252097765"/>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AFD68-6970-48DA-8325-116F582FBE4F}"/>
              </a:ext>
            </a:extLst>
          </p:cNvPr>
          <p:cNvSpPr>
            <a:spLocks noGrp="1"/>
          </p:cNvSpPr>
          <p:nvPr>
            <p:ph type="title"/>
          </p:nvPr>
        </p:nvSpPr>
        <p:spPr/>
        <p:txBody>
          <a:bodyPr/>
          <a:lstStyle/>
          <a:p>
            <a:r>
              <a:rPr lang="en-US" sz="2800" dirty="0"/>
              <a:t>Collaborate</a:t>
            </a:r>
          </a:p>
        </p:txBody>
      </p:sp>
      <p:sp>
        <p:nvSpPr>
          <p:cNvPr id="3" name="Text Placeholder 2">
            <a:extLst>
              <a:ext uri="{FF2B5EF4-FFF2-40B4-BE49-F238E27FC236}">
                <a16:creationId xmlns:a16="http://schemas.microsoft.com/office/drawing/2014/main" id="{174A5554-2075-494E-877A-04D8C05CCC9B}"/>
              </a:ext>
            </a:extLst>
          </p:cNvPr>
          <p:cNvSpPr>
            <a:spLocks noGrp="1"/>
          </p:cNvSpPr>
          <p:nvPr>
            <p:ph type="body" idx="1"/>
          </p:nvPr>
        </p:nvSpPr>
        <p:spPr/>
        <p:txBody>
          <a:bodyPr/>
          <a:lstStyle/>
          <a:p>
            <a:r>
              <a:rPr lang="en-US" sz="2000" b="1" dirty="0">
                <a:solidFill>
                  <a:schemeClr val="accent1"/>
                </a:solidFill>
                <a:latin typeface="+mj-lt"/>
              </a:rPr>
              <a:t>Coordinated team</a:t>
            </a:r>
          </a:p>
          <a:p>
            <a:pPr marL="425450" lvl="0" indent="-285750">
              <a:spcBef>
                <a:spcPts val="600"/>
              </a:spcBef>
              <a:buSzPts val="2000"/>
              <a:buFont typeface="Arial" panose="020B0604020202020204" pitchFamily="34" charset="0"/>
              <a:buChar char="•"/>
            </a:pPr>
            <a:r>
              <a:rPr lang="en-US" dirty="0">
                <a:solidFill>
                  <a:schemeClr val="bg2">
                    <a:lumMod val="75000"/>
                  </a:schemeClr>
                </a:solidFill>
              </a:rPr>
              <a:t>LWDB – typically Business Services, organizes and directs Rapid Response event(s).</a:t>
            </a:r>
          </a:p>
          <a:p>
            <a:pPr marL="425450" lvl="0" indent="-285750">
              <a:spcBef>
                <a:spcPts val="600"/>
              </a:spcBef>
              <a:buSzPts val="2000"/>
              <a:buFont typeface="Arial" panose="020B0604020202020204" pitchFamily="34" charset="0"/>
              <a:buChar char="•"/>
            </a:pPr>
            <a:r>
              <a:rPr lang="en-US" dirty="0">
                <a:solidFill>
                  <a:schemeClr val="bg2">
                    <a:lumMod val="75000"/>
                  </a:schemeClr>
                </a:solidFill>
              </a:rPr>
              <a:t>WorkSource (Wagner Peyser, Dislocated Worker program and Unemployment), Community college, WA State Labor Council, TAA (if applicable)  and other resources participate.</a:t>
            </a:r>
          </a:p>
          <a:p>
            <a:pPr marL="425450" lvl="0" indent="-285750">
              <a:spcBef>
                <a:spcPts val="600"/>
              </a:spcBef>
              <a:buSzPts val="2000"/>
              <a:buFont typeface="Arial" panose="020B0604020202020204" pitchFamily="34" charset="0"/>
              <a:buChar char="•"/>
            </a:pPr>
            <a:r>
              <a:rPr lang="en-US" dirty="0"/>
              <a:t>Statewide Rapid Response Team:</a:t>
            </a:r>
          </a:p>
          <a:p>
            <a:pPr marL="1200150" lvl="1" indent="-285750">
              <a:spcBef>
                <a:spcPts val="600"/>
              </a:spcBef>
              <a:buSzPts val="2000"/>
              <a:buFont typeface="Arial" panose="020B0604020202020204" pitchFamily="34" charset="0"/>
              <a:buChar char="•"/>
            </a:pPr>
            <a:r>
              <a:rPr lang="en-US" dirty="0">
                <a:latin typeface="+mn-lt"/>
              </a:rPr>
              <a:t>Made up of ESD Rapid Response, ESD DW, and ESD TAA; Washington State Labor Council Workforce Development Managers; and Washington Workforce Association.</a:t>
            </a:r>
          </a:p>
          <a:p>
            <a:pPr marL="1200150" lvl="1" indent="-285750">
              <a:spcBef>
                <a:spcPts val="600"/>
              </a:spcBef>
              <a:buSzPts val="2000"/>
              <a:buFont typeface="Arial" panose="020B0604020202020204" pitchFamily="34" charset="0"/>
              <a:buChar char="•"/>
            </a:pPr>
            <a:r>
              <a:rPr lang="en-US" dirty="0">
                <a:latin typeface="+mn-lt"/>
              </a:rPr>
              <a:t>offers convening, technical assistance, statewide collaboration.</a:t>
            </a:r>
            <a:endParaRPr lang="en-US" dirty="0">
              <a:solidFill>
                <a:schemeClr val="bg2">
                  <a:lumMod val="75000"/>
                </a:schemeClr>
              </a:solidFill>
              <a:latin typeface="+mn-lt"/>
            </a:endParaRPr>
          </a:p>
          <a:p>
            <a:pPr marL="425450" indent="-285750">
              <a:buFont typeface="Arial" panose="020B0604020202020204" pitchFamily="34" charset="0"/>
              <a:buChar char="•"/>
            </a:pPr>
            <a:r>
              <a:rPr lang="en-US" dirty="0"/>
              <a:t>Currently working with LWDBs across the state to organize and present Rapid Response events to the 800+ all virtual non-perm workers separating from ESD</a:t>
            </a:r>
          </a:p>
        </p:txBody>
      </p:sp>
    </p:spTree>
    <p:extLst>
      <p:ext uri="{BB962C8B-B14F-4D97-AF65-F5344CB8AC3E}">
        <p14:creationId xmlns:p14="http://schemas.microsoft.com/office/powerpoint/2010/main" val="1185288555"/>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29133-DB07-49FF-A908-3712844E8F86}"/>
              </a:ext>
            </a:extLst>
          </p:cNvPr>
          <p:cNvSpPr>
            <a:spLocks noGrp="1"/>
          </p:cNvSpPr>
          <p:nvPr>
            <p:ph type="title"/>
          </p:nvPr>
        </p:nvSpPr>
        <p:spPr/>
        <p:txBody>
          <a:bodyPr/>
          <a:lstStyle/>
          <a:p>
            <a:r>
              <a:rPr lang="en-US" sz="2800" dirty="0"/>
              <a:t>Labor Involvement</a:t>
            </a:r>
          </a:p>
        </p:txBody>
      </p:sp>
      <p:sp>
        <p:nvSpPr>
          <p:cNvPr id="3" name="Text Placeholder 2">
            <a:extLst>
              <a:ext uri="{FF2B5EF4-FFF2-40B4-BE49-F238E27FC236}">
                <a16:creationId xmlns:a16="http://schemas.microsoft.com/office/drawing/2014/main" id="{07444C43-A771-4D4E-BE7F-3EA1A6B5E2A7}"/>
              </a:ext>
            </a:extLst>
          </p:cNvPr>
          <p:cNvSpPr>
            <a:spLocks noGrp="1"/>
          </p:cNvSpPr>
          <p:nvPr>
            <p:ph type="body" idx="1"/>
          </p:nvPr>
        </p:nvSpPr>
        <p:spPr/>
        <p:txBody>
          <a:bodyPr/>
          <a:lstStyle/>
          <a:p>
            <a:pPr marL="596900" indent="-457200">
              <a:buFont typeface="Arial" panose="020B0604020202020204" pitchFamily="34" charset="0"/>
              <a:buChar char="•"/>
            </a:pPr>
            <a:r>
              <a:rPr kumimoji="0" lang="en-US" b="1" i="0" u="none" strike="noStrike" kern="1200" cap="none" spc="0" normalizeH="0" baseline="0" noProof="0" dirty="0">
                <a:ln>
                  <a:noFill/>
                </a:ln>
                <a:solidFill>
                  <a:schemeClr val="tx1"/>
                </a:solidFill>
                <a:effectLst/>
                <a:uLnTx/>
                <a:uFillTx/>
                <a:latin typeface="+mn-lt"/>
                <a:ea typeface="+mn-ea"/>
                <a:cs typeface="Chalkduster"/>
              </a:rPr>
              <a:t>WSLC – </a:t>
            </a:r>
            <a:r>
              <a:rPr kumimoji="0" lang="en-US" i="0" u="none" strike="noStrike" kern="1200" cap="none" spc="0" normalizeH="0" baseline="0" noProof="0" dirty="0">
                <a:ln>
                  <a:noFill/>
                </a:ln>
                <a:solidFill>
                  <a:schemeClr val="tx1"/>
                </a:solidFill>
                <a:effectLst/>
                <a:uLnTx/>
                <a:uFillTx/>
                <a:latin typeface="+mn-lt"/>
                <a:ea typeface="+mn-ea"/>
                <a:cs typeface="Chalkduster"/>
              </a:rPr>
              <a:t>staff and attend RR events, regardless if workers are represented or not</a:t>
            </a:r>
          </a:p>
          <a:p>
            <a:pPr marL="596900" indent="-457200">
              <a:buFont typeface="Arial" panose="020B0604020202020204" pitchFamily="34" charset="0"/>
              <a:buChar char="•"/>
            </a:pPr>
            <a:r>
              <a:rPr lang="en-US" kern="1200" dirty="0">
                <a:solidFill>
                  <a:schemeClr val="tx1"/>
                </a:solidFill>
                <a:latin typeface="+mn-lt"/>
                <a:ea typeface="+mn-ea"/>
                <a:cs typeface="Chalkduster"/>
              </a:rPr>
              <a:t>Transition Center for large layoffs</a:t>
            </a:r>
          </a:p>
          <a:p>
            <a:pPr marL="596900" indent="-457200">
              <a:buFont typeface="Arial" panose="020B0604020202020204" pitchFamily="34" charset="0"/>
              <a:buChar char="•"/>
            </a:pPr>
            <a:r>
              <a:rPr kumimoji="0" lang="en-US" i="0" u="none" strike="noStrike" kern="1200" cap="none" spc="0" normalizeH="0" baseline="0" noProof="0" dirty="0">
                <a:ln>
                  <a:noFill/>
                </a:ln>
                <a:solidFill>
                  <a:schemeClr val="tx1"/>
                </a:solidFill>
                <a:effectLst/>
                <a:uLnTx/>
                <a:uFillTx/>
                <a:latin typeface="+mn-lt"/>
                <a:ea typeface="+mn-ea"/>
                <a:cs typeface="Chalkduster"/>
              </a:rPr>
              <a:t>Shop Stewards to reach out and spread the word for Rapid Response and Trade</a:t>
            </a:r>
          </a:p>
          <a:p>
            <a:pPr marL="596900" indent="-457200">
              <a:buFont typeface="Arial" panose="020B0604020202020204" pitchFamily="34" charset="0"/>
              <a:buChar char="•"/>
            </a:pPr>
            <a:r>
              <a:rPr lang="en-US" kern="1200" dirty="0">
                <a:solidFill>
                  <a:schemeClr val="tx1"/>
                </a:solidFill>
                <a:latin typeface="+mn-lt"/>
                <a:ea typeface="+mn-ea"/>
                <a:cs typeface="Chalkduster"/>
              </a:rPr>
              <a:t>Peer Workers</a:t>
            </a:r>
          </a:p>
          <a:p>
            <a:pPr marL="596900" indent="-457200">
              <a:buFont typeface="Arial" panose="020B0604020202020204" pitchFamily="34" charset="0"/>
              <a:buChar char="•"/>
            </a:pPr>
            <a:r>
              <a:rPr kumimoji="0" lang="en-US" i="0" u="none" strike="noStrike" kern="1200" cap="none" spc="0" normalizeH="0" baseline="0" noProof="0" dirty="0">
                <a:ln>
                  <a:noFill/>
                </a:ln>
                <a:solidFill>
                  <a:schemeClr val="tx1"/>
                </a:solidFill>
                <a:effectLst/>
                <a:uLnTx/>
                <a:uFillTx/>
                <a:latin typeface="+mn-lt"/>
                <a:ea typeface="+mn-ea"/>
                <a:cs typeface="Chalkduster"/>
              </a:rPr>
              <a:t>Apprenticeship and training for re-employment</a:t>
            </a:r>
          </a:p>
          <a:p>
            <a:pPr marL="596900" indent="-457200">
              <a:buFont typeface="Arial" panose="020B0604020202020204" pitchFamily="34" charset="0"/>
              <a:buChar char="•"/>
            </a:pPr>
            <a:r>
              <a:rPr lang="en-US" kern="1200" dirty="0">
                <a:solidFill>
                  <a:schemeClr val="tx1"/>
                </a:solidFill>
                <a:latin typeface="+mn-lt"/>
                <a:ea typeface="+mn-ea"/>
                <a:cs typeface="Chalkduster"/>
              </a:rPr>
              <a:t>Sector assistance</a:t>
            </a:r>
          </a:p>
          <a:p>
            <a:endParaRPr kumimoji="0" lang="en-US" i="0" u="none" strike="noStrike" kern="1200" cap="none" spc="0" normalizeH="0" baseline="0" noProof="0" dirty="0">
              <a:ln>
                <a:noFill/>
              </a:ln>
              <a:solidFill>
                <a:schemeClr val="tx1"/>
              </a:solidFill>
              <a:effectLst/>
              <a:uLnTx/>
              <a:uFillTx/>
              <a:latin typeface="+mn-lt"/>
              <a:ea typeface="+mn-ea"/>
              <a:cs typeface="Chalkduster"/>
            </a:endParaRPr>
          </a:p>
          <a:p>
            <a:endParaRPr lang="en-US" dirty="0"/>
          </a:p>
        </p:txBody>
      </p:sp>
    </p:spTree>
    <p:extLst>
      <p:ext uri="{BB962C8B-B14F-4D97-AF65-F5344CB8AC3E}">
        <p14:creationId xmlns:p14="http://schemas.microsoft.com/office/powerpoint/2010/main" val="122475879"/>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92FCA-B3AD-4A64-BDDD-6F1E6B628DCA}"/>
              </a:ext>
            </a:extLst>
          </p:cNvPr>
          <p:cNvSpPr>
            <a:spLocks noGrp="1"/>
          </p:cNvSpPr>
          <p:nvPr>
            <p:ph type="title"/>
          </p:nvPr>
        </p:nvSpPr>
        <p:spPr/>
        <p:txBody>
          <a:bodyPr/>
          <a:lstStyle/>
          <a:p>
            <a:r>
              <a:rPr lang="en-US" sz="2400" dirty="0"/>
              <a:t>Rapid Response as Transition Management</a:t>
            </a:r>
          </a:p>
        </p:txBody>
      </p:sp>
      <p:sp>
        <p:nvSpPr>
          <p:cNvPr id="3" name="Text Placeholder 2">
            <a:extLst>
              <a:ext uri="{FF2B5EF4-FFF2-40B4-BE49-F238E27FC236}">
                <a16:creationId xmlns:a16="http://schemas.microsoft.com/office/drawing/2014/main" id="{79D255D2-AE08-43F2-9AC3-91C7D81AB073}"/>
              </a:ext>
            </a:extLst>
          </p:cNvPr>
          <p:cNvSpPr>
            <a:spLocks noGrp="1"/>
          </p:cNvSpPr>
          <p:nvPr>
            <p:ph type="body" idx="1"/>
          </p:nvPr>
        </p:nvSpPr>
        <p:spPr/>
        <p:txBody>
          <a:bodyPr/>
          <a:lstStyle/>
          <a:p>
            <a:pPr eaLnBrk="1" hangingPunct="1"/>
            <a:r>
              <a:rPr lang="en-US" sz="1800" dirty="0">
                <a:ea typeface="ＭＳ Ｐゴシック" pitchFamily="-109" charset="-128"/>
                <a:cs typeface="ＭＳ Ｐゴシック" pitchFamily="-109" charset="-128"/>
              </a:rPr>
              <a:t>Saving Jobs</a:t>
            </a:r>
            <a:r>
              <a:rPr lang="en-US" sz="1600" i="1" dirty="0">
                <a:solidFill>
                  <a:srgbClr val="FF6600"/>
                </a:solidFill>
                <a:ea typeface="ＭＳ Ｐゴシック" pitchFamily="-109" charset="-128"/>
                <a:cs typeface="ＭＳ Ｐゴシック" pitchFamily="-109" charset="-128"/>
              </a:rPr>
              <a:t>: Layoff Aversion, Succession Planning, Incumbent Worker Training, ESOPs &amp; Pre-feasibility Studies </a:t>
            </a:r>
          </a:p>
          <a:p>
            <a:pPr eaLnBrk="1" hangingPunct="1"/>
            <a:r>
              <a:rPr lang="en-US" sz="1800" dirty="0">
                <a:ea typeface="ＭＳ Ｐゴシック" pitchFamily="-109" charset="-128"/>
                <a:cs typeface="ＭＳ Ｐゴシック" pitchFamily="-109" charset="-128"/>
              </a:rPr>
              <a:t>Response: </a:t>
            </a:r>
            <a:r>
              <a:rPr lang="en-US" sz="1600" i="1" dirty="0">
                <a:solidFill>
                  <a:srgbClr val="FF6600"/>
                </a:solidFill>
                <a:ea typeface="ＭＳ Ｐゴシック" pitchFamily="-109" charset="-128"/>
                <a:cs typeface="ＭＳ Ｐゴシック" pitchFamily="-109" charset="-128"/>
              </a:rPr>
              <a:t>Employer Contact, Service Planning, Employee Meeting, On-Site Services…  </a:t>
            </a:r>
          </a:p>
          <a:p>
            <a:pPr eaLnBrk="1" hangingPunct="1"/>
            <a:r>
              <a:rPr lang="en-US" sz="1800" dirty="0">
                <a:ea typeface="ＭＳ Ｐゴシック" pitchFamily="-109" charset="-128"/>
                <a:cs typeface="ＭＳ Ｐゴシック" pitchFamily="-109" charset="-128"/>
              </a:rPr>
              <a:t>Recovery: </a:t>
            </a:r>
            <a:r>
              <a:rPr lang="en-US" sz="1600" i="1" dirty="0">
                <a:solidFill>
                  <a:srgbClr val="FF6600"/>
                </a:solidFill>
                <a:ea typeface="ＭＳ Ｐゴシック" pitchFamily="-109" charset="-128"/>
                <a:cs typeface="ＭＳ Ｐゴシック" pitchFamily="-109" charset="-128"/>
              </a:rPr>
              <a:t>One-Stop Center, UI, Training, TAA, Career Counseling, Peer Support … </a:t>
            </a:r>
          </a:p>
          <a:p>
            <a:pPr eaLnBrk="1" hangingPunct="1"/>
            <a:r>
              <a:rPr lang="en-US" sz="1800" dirty="0">
                <a:ea typeface="ＭＳ Ｐゴシック" pitchFamily="-109" charset="-128"/>
                <a:cs typeface="ＭＳ Ｐゴシック" pitchFamily="-109" charset="-128"/>
              </a:rPr>
              <a:t>Reemployment: </a:t>
            </a:r>
            <a:r>
              <a:rPr lang="en-US" sz="1600" i="1" dirty="0">
                <a:solidFill>
                  <a:srgbClr val="FF6600"/>
                </a:solidFill>
                <a:ea typeface="ＭＳ Ｐゴシック" pitchFamily="-109" charset="-128"/>
                <a:cs typeface="ＭＳ Ｐゴシック" pitchFamily="-109" charset="-128"/>
              </a:rPr>
              <a:t>Job Fairs, OJT, Direct Placement</a:t>
            </a:r>
          </a:p>
          <a:p>
            <a:endParaRPr lang="en-US" dirty="0"/>
          </a:p>
        </p:txBody>
      </p:sp>
    </p:spTree>
    <p:extLst>
      <p:ext uri="{BB962C8B-B14F-4D97-AF65-F5344CB8AC3E}">
        <p14:creationId xmlns:p14="http://schemas.microsoft.com/office/powerpoint/2010/main" val="1983947473"/>
      </p:ext>
    </p:extLst>
  </p:cSld>
  <p:clrMapOvr>
    <a:masterClrMapping/>
  </p:clrMapOvr>
  <p:transition spd="slow">
    <p:push dir="u"/>
  </p:transition>
</p:sld>
</file>

<file path=ppt/theme/theme1.xml><?xml version="1.0" encoding="utf-8"?>
<a:theme xmlns:a="http://schemas.openxmlformats.org/drawingml/2006/main" name="Ulysses template">
  <a:themeElements>
    <a:clrScheme name="ESD Color Pallete">
      <a:dk1>
        <a:srgbClr val="333333"/>
      </a:dk1>
      <a:lt1>
        <a:srgbClr val="FFFFFF"/>
      </a:lt1>
      <a:dk2>
        <a:srgbClr val="666666"/>
      </a:dk2>
      <a:lt2>
        <a:srgbClr val="CCCCCC"/>
      </a:lt2>
      <a:accent1>
        <a:srgbClr val="32A3D3"/>
      </a:accent1>
      <a:accent2>
        <a:srgbClr val="003366"/>
      </a:accent2>
      <a:accent3>
        <a:srgbClr val="CC6600"/>
      </a:accent3>
      <a:accent4>
        <a:srgbClr val="CCCC99"/>
      </a:accent4>
      <a:accent5>
        <a:srgbClr val="9B3236"/>
      </a:accent5>
      <a:accent6>
        <a:srgbClr val="6C7728"/>
      </a:accent6>
      <a:hlink>
        <a:srgbClr val="32A3D3"/>
      </a:hlink>
      <a:folHlink>
        <a:srgbClr val="363064"/>
      </a:folHlink>
    </a:clrScheme>
    <a:fontScheme name="ESD">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3545</TotalTime>
  <Words>1243</Words>
  <Application>Microsoft Macintosh PowerPoint</Application>
  <PresentationFormat>On-screen Show (16:9)</PresentationFormat>
  <Paragraphs>174</Paragraphs>
  <Slides>20</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Roboto Condensed Light</vt:lpstr>
      <vt:lpstr>Wingdings</vt:lpstr>
      <vt:lpstr>Ulysses template</vt:lpstr>
      <vt:lpstr>PowerPoint Presentation</vt:lpstr>
      <vt:lpstr>Code of Conduct</vt:lpstr>
      <vt:lpstr>Tribal Land Acknowledgment </vt:lpstr>
      <vt:lpstr>Eastern WA:  Rachel McAloon 360-515-1335 Rmcaloon@wslc.org   Southwest &amp; Olympic: Chelsea Mason-Placek  253-973-3324 Cmasonplacek@wslc.org   King County &amp; Northwest: Emmanuel Flores 360-561-4657 Eflores@wslc.org Rmcaloon@wslrg </vt:lpstr>
      <vt:lpstr>Donna Mack </vt:lpstr>
      <vt:lpstr>The Power of Rapid Response / WIOA</vt:lpstr>
      <vt:lpstr>Collaborate</vt:lpstr>
      <vt:lpstr>Labor Involvement</vt:lpstr>
      <vt:lpstr>Rapid Response as Transition Management</vt:lpstr>
      <vt:lpstr>Resources and Contact Info</vt:lpstr>
      <vt:lpstr>Katherine Lechner</vt:lpstr>
      <vt:lpstr> WIOA Overview  The Workforce Innovation &amp; Opportunity Act </vt:lpstr>
      <vt:lpstr> WIOA Overview  The Workforce Innovation &amp; Opportunity Act </vt:lpstr>
      <vt:lpstr> WIOA Overview  The Workforce Innovation &amp; Opportunity Act </vt:lpstr>
      <vt:lpstr> WIOA Overview  The Workforce Innovation &amp; Opportunity Act </vt:lpstr>
      <vt:lpstr>Resources and Contact Info</vt:lpstr>
      <vt:lpstr>Michelle Griffith</vt:lpstr>
      <vt:lpstr>TAA Program Overview </vt:lpstr>
      <vt:lpstr>TAA Snapshot December 2021</vt:lpstr>
      <vt:lpstr>Resources and Contact Info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(OR SLIDEDOC) TITLE</dc:title>
  <dc:creator>Young, Kira (ESD)</dc:creator>
  <cp:lastModifiedBy>Rachel McAloon</cp:lastModifiedBy>
  <cp:revision>132</cp:revision>
  <dcterms:modified xsi:type="dcterms:W3CDTF">2022-01-20T23:06:06Z</dcterms:modified>
</cp:coreProperties>
</file>